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21"/>
  </p:notesMasterIdLst>
  <p:handoutMasterIdLst>
    <p:handoutMasterId r:id="rId22"/>
  </p:handoutMasterIdLst>
  <p:sldIdLst>
    <p:sldId id="424" r:id="rId2"/>
    <p:sldId id="268" r:id="rId3"/>
    <p:sldId id="425" r:id="rId4"/>
    <p:sldId id="426" r:id="rId5"/>
    <p:sldId id="441" r:id="rId6"/>
    <p:sldId id="442" r:id="rId7"/>
    <p:sldId id="437" r:id="rId8"/>
    <p:sldId id="435" r:id="rId9"/>
    <p:sldId id="428" r:id="rId10"/>
    <p:sldId id="439" r:id="rId11"/>
    <p:sldId id="429" r:id="rId12"/>
    <p:sldId id="440" r:id="rId13"/>
    <p:sldId id="430" r:id="rId14"/>
    <p:sldId id="431" r:id="rId15"/>
    <p:sldId id="433" r:id="rId16"/>
    <p:sldId id="434" r:id="rId17"/>
    <p:sldId id="432" r:id="rId18"/>
    <p:sldId id="438" r:id="rId19"/>
    <p:sldId id="384" r:id="rId20"/>
  </p:sldIdLst>
  <p:sldSz cx="9144000" cy="6858000" type="screen4x3"/>
  <p:notesSz cx="7104063" cy="10234613"/>
  <p:defaultTextStyle>
    <a:defPPr>
      <a:defRPr lang="en-GB"/>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FF00"/>
    <a:srgbClr val="FF9933"/>
    <a:srgbClr val="96A0B4"/>
    <a:srgbClr val="7F8CA1"/>
    <a:srgbClr val="99A7C3"/>
    <a:srgbClr val="48A9C5"/>
    <a:srgbClr val="6BA4B8"/>
    <a:srgbClr val="D5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7" autoAdjust="0"/>
    <p:restoredTop sz="99822" autoAdjust="0"/>
  </p:normalViewPr>
  <p:slideViewPr>
    <p:cSldViewPr snapToGrid="0" snapToObjects="1" showGuides="1">
      <p:cViewPr>
        <p:scale>
          <a:sx n="80" d="100"/>
          <a:sy n="80" d="100"/>
        </p:scale>
        <p:origin x="-1308" y="-72"/>
      </p:cViewPr>
      <p:guideLst>
        <p:guide orient="horz" pos="709"/>
        <p:guide orient="horz" pos="3928"/>
        <p:guide pos="5603"/>
        <p:guide pos="1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192" y="-102"/>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auto">
          <a:xfrm>
            <a:off x="0" y="9658613"/>
            <a:ext cx="7104063"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5149" name="Rectangle 29"/>
          <p:cNvSpPr>
            <a:spLocks noChangeArrowheads="1"/>
          </p:cNvSpPr>
          <p:nvPr/>
        </p:nvSpPr>
        <p:spPr bwMode="auto">
          <a:xfrm>
            <a:off x="236364" y="9797826"/>
            <a:ext cx="881443" cy="218410"/>
          </a:xfrm>
          <a:prstGeom prst="rect">
            <a:avLst/>
          </a:prstGeom>
          <a:noFill/>
          <a:ln w="9525">
            <a:noFill/>
            <a:miter lim="800000"/>
            <a:headEnd/>
            <a:tailEnd/>
          </a:ln>
          <a:effectLst/>
        </p:spPr>
        <p:txBody>
          <a:bodyPr lIns="0" tIns="0" rIns="0" bIns="0" anchor="ctr" anchorCtr="0">
            <a:noAutofit/>
          </a:bodyPr>
          <a:lstStyle/>
          <a:p>
            <a:pPr defTabSz="943849">
              <a:defRPr/>
            </a:pPr>
            <a:r>
              <a:rPr lang="en-GB" sz="800" b="1" noProof="1" smtClean="0">
                <a:solidFill>
                  <a:schemeClr val="bg1"/>
                </a:solidFill>
              </a:rPr>
              <a:t>Page </a:t>
            </a:r>
            <a:fld id="{1A7E7312-5716-4E23-AA98-442308871A0A}" type="slidenum">
              <a:rPr lang="en-GB" sz="800" b="1" noProof="1" dirty="0" smtClean="0">
                <a:solidFill>
                  <a:schemeClr val="bg1"/>
                </a:solidFill>
              </a:rPr>
              <a:pPr defTabSz="943849">
                <a:defRPr/>
              </a:pPr>
              <a:t>‹#›</a:t>
            </a:fld>
            <a:endParaRPr lang="en-GB" sz="800" b="1" noProof="1">
              <a:solidFill>
                <a:schemeClr val="bg1"/>
              </a:solidFill>
            </a:endParaRPr>
          </a:p>
        </p:txBody>
      </p:sp>
      <p:sp>
        <p:nvSpPr>
          <p:cNvPr id="5151" name="Text Box 31"/>
          <p:cNvSpPr txBox="1">
            <a:spLocks noChangeArrowheads="1"/>
          </p:cNvSpPr>
          <p:nvPr/>
        </p:nvSpPr>
        <p:spPr bwMode="auto">
          <a:xfrm>
            <a:off x="236363" y="10038573"/>
            <a:ext cx="3316461" cy="76944"/>
          </a:xfrm>
          <a:prstGeom prst="rect">
            <a:avLst/>
          </a:prstGeom>
          <a:noFill/>
          <a:ln w="9525">
            <a:noFill/>
            <a:miter lim="800000"/>
            <a:headEnd/>
            <a:tailEnd/>
          </a:ln>
          <a:effectLst/>
        </p:spPr>
        <p:txBody>
          <a:bodyPr wrap="square" lIns="0" tIns="0" rIns="0" bIns="0" anchor="ctr">
            <a:spAutoFit/>
          </a:bodyPr>
          <a:lstStyle/>
          <a:p>
            <a:pPr defTabSz="943849">
              <a:defRPr/>
            </a:pPr>
            <a:r>
              <a:rPr lang="en-GB" sz="500" noProof="1" smtClean="0">
                <a:solidFill>
                  <a:schemeClr val="tx2">
                    <a:lumMod val="40000"/>
                    <a:lumOff val="60000"/>
                  </a:schemeClr>
                </a:solidFill>
              </a:rPr>
              <a:t>© AIRBUS Operations LTD. All rights reserved. Confidential and proprietary document.</a:t>
            </a:r>
            <a:endParaRPr lang="en-GB" sz="1900" noProof="1">
              <a:solidFill>
                <a:schemeClr val="tx2">
                  <a:lumMod val="40000"/>
                  <a:lumOff val="60000"/>
                </a:schemeClr>
              </a:solidFill>
            </a:endParaRPr>
          </a:p>
        </p:txBody>
      </p:sp>
      <p:pic>
        <p:nvPicPr>
          <p:cNvPr id="8" name="Picture 2" descr="c:\Users\koshorst_c\Desktop\AIRBUS_WHT_s.png"/>
          <p:cNvPicPr>
            <a:picLocks noChangeAspect="1" noChangeArrowheads="1"/>
          </p:cNvPicPr>
          <p:nvPr/>
        </p:nvPicPr>
        <p:blipFill>
          <a:blip r:embed="rId2" cstate="print"/>
          <a:srcRect/>
          <a:stretch>
            <a:fillRect/>
          </a:stretch>
        </p:blipFill>
        <p:spPr bwMode="auto">
          <a:xfrm>
            <a:off x="5440357" y="9766613"/>
            <a:ext cx="1493390" cy="360000"/>
          </a:xfrm>
          <a:prstGeom prst="rect">
            <a:avLst/>
          </a:prstGeom>
          <a:noFill/>
        </p:spPr>
      </p:pic>
    </p:spTree>
    <p:extLst>
      <p:ext uri="{BB962C8B-B14F-4D97-AF65-F5344CB8AC3E}">
        <p14:creationId xmlns:p14="http://schemas.microsoft.com/office/powerpoint/2010/main" val="18654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992188" y="466725"/>
            <a:ext cx="5119687"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7100" y="4860251"/>
            <a:ext cx="5209865" cy="4607300"/>
          </a:xfrm>
          <a:prstGeom prst="rect">
            <a:avLst/>
          </a:prstGeom>
          <a:noFill/>
          <a:ln w="9525">
            <a:noFill/>
            <a:miter lim="800000"/>
            <a:headEnd/>
            <a:tailEnd/>
          </a:ln>
          <a:effectLst/>
        </p:spPr>
        <p:txBody>
          <a:bodyPr vert="horz" wrap="square" lIns="94528" tIns="47264" rIns="94528" bIns="4726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3" name="Rectangle 7"/>
          <p:cNvSpPr>
            <a:spLocks noGrp="1" noChangeArrowheads="1"/>
          </p:cNvSpPr>
          <p:nvPr>
            <p:ph type="sldNum" sz="quarter" idx="5"/>
          </p:nvPr>
        </p:nvSpPr>
        <p:spPr bwMode="auto">
          <a:xfrm>
            <a:off x="5984615" y="9996445"/>
            <a:ext cx="779675" cy="238168"/>
          </a:xfrm>
          <a:prstGeom prst="rect">
            <a:avLst/>
          </a:prstGeom>
          <a:noFill/>
          <a:ln w="9525">
            <a:noFill/>
            <a:miter lim="800000"/>
            <a:headEnd/>
            <a:tailEnd/>
          </a:ln>
          <a:effectLst/>
        </p:spPr>
        <p:txBody>
          <a:bodyPr vert="horz" wrap="square" lIns="186083" tIns="47264" rIns="0" bIns="47264" numCol="1" anchor="t" anchorCtr="0" compatLnSpc="1">
            <a:prstTxWarp prst="textNoShape">
              <a:avLst/>
            </a:prstTxWarp>
          </a:bodyPr>
          <a:lstStyle>
            <a:lvl1pPr algn="r">
              <a:lnSpc>
                <a:spcPct val="100000"/>
              </a:lnSpc>
              <a:spcBef>
                <a:spcPct val="0"/>
              </a:spcBef>
              <a:defRPr sz="800" noProof="1"/>
            </a:lvl1pPr>
          </a:lstStyle>
          <a:p>
            <a:pPr>
              <a:defRPr/>
            </a:pPr>
            <a:r>
              <a:rPr lang="en-GB" noProof="1" smtClean="0"/>
              <a:t>Page </a:t>
            </a:r>
            <a:fld id="{BC89887F-75E8-4502-9923-4EA07A7E13B8}" type="slidenum">
              <a:rPr lang="en-GB" noProof="1" smtClean="0"/>
              <a:pPr>
                <a:defRPr/>
              </a:pPr>
              <a:t>‹#›</a:t>
            </a:fld>
            <a:endParaRPr lang="en-GB" noProof="1"/>
          </a:p>
        </p:txBody>
      </p:sp>
    </p:spTree>
    <p:extLst>
      <p:ext uri="{BB962C8B-B14F-4D97-AF65-F5344CB8AC3E}">
        <p14:creationId xmlns:p14="http://schemas.microsoft.com/office/powerpoint/2010/main" val="2406866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2</a:t>
            </a:fld>
            <a:endParaRPr lang="en-GB"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r>
              <a:rPr lang="en-GB" noProof="1" smtClean="0"/>
              <a:t>Page </a:t>
            </a:r>
            <a:fld id="{BC89887F-75E8-4502-9923-4EA07A7E13B8}" type="slidenum">
              <a:rPr lang="en-GB" noProof="1" smtClean="0"/>
              <a:pPr>
                <a:defRPr/>
              </a:pPr>
              <a:t>3</a:t>
            </a:fld>
            <a:endParaRPr lang="en-GB"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r>
              <a:rPr lang="en-GB" smtClean="0"/>
              <a:t>Page </a:t>
            </a:r>
            <a:fld id="{DEFD0247-6D2F-479C-9EDD-1538482F4FA9}" type="slidenum">
              <a:rPr smtClean="0"/>
              <a:pPr/>
              <a:t>19</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ock le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1" name="Picture 3" descr="c:\Users\koshorst_c\Desktop\title block.wmf"/>
          <p:cNvPicPr>
            <a:picLocks noChangeAspect="1" noChangeArrowheads="1"/>
          </p:cNvPicPr>
          <p:nvPr userDrawn="1"/>
        </p:nvPicPr>
        <p:blipFill>
          <a:blip r:embed="rId3" cstate="print"/>
          <a:srcRect/>
          <a:stretch>
            <a:fillRect/>
          </a:stretch>
        </p:blipFill>
        <p:spPr bwMode="auto">
          <a:xfrm>
            <a:off x="360000" y="575900"/>
            <a:ext cx="3238500" cy="3238500"/>
          </a:xfrm>
          <a:prstGeom prst="rect">
            <a:avLst/>
          </a:prstGeom>
          <a:noFill/>
          <a:effectLst/>
        </p:spPr>
      </p:pic>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3074" name="Rectangle 2"/>
          <p:cNvSpPr>
            <a:spLocks noGrp="1" noChangeArrowheads="1"/>
          </p:cNvSpPr>
          <p:nvPr>
            <p:ph type="ctrTitle"/>
          </p:nvPr>
        </p:nvSpPr>
        <p:spPr>
          <a:xfrm>
            <a:off x="575554" y="1664700"/>
            <a:ext cx="2808312" cy="1323200"/>
          </a:xfrm>
          <a:noFill/>
          <a:ln w="9525">
            <a:noFill/>
          </a:ln>
        </p:spPr>
        <p:txBody>
          <a:bodyPr lIns="0" tIns="0" rIns="0" bIns="36000" anchor="b"/>
          <a:lstStyle>
            <a:lvl1pPr algn="l">
              <a:defRPr sz="2100" b="1" spc="-40">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575554" y="2987900"/>
            <a:ext cx="2808312" cy="648008"/>
          </a:xfrm>
        </p:spPr>
        <p:txBody>
          <a:bodyPr lIns="0" tIns="36000" rIns="0" bIns="0"/>
          <a:lstStyle>
            <a:lvl1pPr marL="0" indent="0" algn="l">
              <a:lnSpc>
                <a:spcPct val="80000"/>
              </a:lnSpc>
              <a:buFontTx/>
              <a:buNone/>
              <a:defRPr sz="1400" b="0" spc="-20">
                <a:solidFill>
                  <a:schemeClr val="tx2">
                    <a:lumMod val="50000"/>
                  </a:schemeClr>
                </a:solidFill>
              </a:defRPr>
            </a:lvl1pPr>
          </a:lstStyle>
          <a:p>
            <a:r>
              <a:rPr lang="en-US" noProof="0" smtClean="0"/>
              <a:t>Click to edit Master subtitle style</a:t>
            </a:r>
            <a:endParaRPr lang="en-GB" noProof="0" dirty="0" smtClean="0"/>
          </a:p>
        </p:txBody>
      </p:sp>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en-US" smtClean="0"/>
              <a:t>June 2016</a:t>
            </a:r>
            <a:endParaRPr lang="en-GB" dirty="0"/>
          </a:p>
        </p:txBody>
      </p:sp>
      <p:sp>
        <p:nvSpPr>
          <p:cNvPr id="10" name="Rectangle 5"/>
          <p:cNvSpPr>
            <a:spLocks noGrp="1" noChangeArrowheads="1"/>
          </p:cNvSpPr>
          <p:nvPr userDrawn="1">
            <p:ph type="ftr" sz="quarter" idx="11"/>
          </p:nvPr>
        </p:nvSpPr>
        <p:spPr>
          <a:xfrm>
            <a:off x="324000" y="0"/>
            <a:ext cx="7128320" cy="215900"/>
          </a:xfrm>
        </p:spPr>
        <p:txBody>
          <a:bodyPr lIns="90000"/>
          <a:lstStyle>
            <a:lvl1pPr algn="l">
              <a:lnSpc>
                <a:spcPct val="100000"/>
              </a:lnSpc>
              <a:spcBef>
                <a:spcPct val="0"/>
              </a:spcBef>
              <a:defRPr sz="700" noProof="1" smtClean="0">
                <a:solidFill>
                  <a:schemeClr val="bg1"/>
                </a:solidFill>
              </a:defRPr>
            </a:lvl1pPr>
          </a:lstStyle>
          <a:p>
            <a:pPr>
              <a:defRPr/>
            </a:pPr>
            <a:r>
              <a:rPr lang="en-GB" dirty="0" smtClean="0"/>
              <a:t>Use Tab 'Insert - Header &amp; Footer' for Presentation Title - </a:t>
            </a:r>
            <a:r>
              <a:rPr lang="en-GB" dirty="0" err="1" smtClean="0"/>
              <a:t>Siglum</a:t>
            </a:r>
            <a:r>
              <a:rPr lang="en-GB" dirty="0" smtClean="0"/>
              <a:t> - Reference</a:t>
            </a:r>
            <a:endParaRPr lang="en-GB" dirty="0"/>
          </a:p>
        </p:txBody>
      </p:sp>
      <p:pic>
        <p:nvPicPr>
          <p:cNvPr id="2050" name="Picture 2" descr="c:\Users\koshorst_c\Desktop\AIRBUS_WHT_s.png"/>
          <p:cNvPicPr>
            <a:picLocks noChangeAspect="1" noChangeArrowheads="1"/>
          </p:cNvPicPr>
          <p:nvPr userDrawn="1"/>
        </p:nvPicPr>
        <p:blipFill>
          <a:blip r:embed="rId4" cstate="print"/>
          <a:srcRect/>
          <a:stretch>
            <a:fillRect/>
          </a:stretch>
        </p:blipFill>
        <p:spPr bwMode="auto">
          <a:xfrm>
            <a:off x="7399785" y="6390000"/>
            <a:ext cx="1493390" cy="360000"/>
          </a:xfrm>
          <a:prstGeom prst="rect">
            <a:avLst/>
          </a:prstGeom>
          <a:noFill/>
        </p:spPr>
      </p:pic>
      <p:sp>
        <p:nvSpPr>
          <p:cNvPr id="18" name="Text Placeholder 17" descr="Function / Department / Event"/>
          <p:cNvSpPr>
            <a:spLocks noGrp="1"/>
          </p:cNvSpPr>
          <p:nvPr>
            <p:ph type="body" sz="quarter" idx="12" hasCustomPrompt="1"/>
          </p:nvPr>
        </p:nvSpPr>
        <p:spPr>
          <a:xfrm>
            <a:off x="575750" y="683900"/>
            <a:ext cx="2808288" cy="216570"/>
          </a:xfrm>
        </p:spPr>
        <p:txBody>
          <a:bodyPr lIns="0" tIns="0" rIns="0" bIns="36000"/>
          <a:lstStyle>
            <a:lvl1pPr algn="r">
              <a:buFontTx/>
              <a:buNone/>
              <a:defRPr sz="1400" b="1" spc="-20">
                <a:solidFill>
                  <a:schemeClr val="tx2">
                    <a:lumMod val="50000"/>
                  </a:schemeClr>
                </a:solidFill>
              </a:defRPr>
            </a:lvl1pPr>
          </a:lstStyle>
          <a:p>
            <a:pPr lvl="0"/>
            <a:r>
              <a:rPr lang="en-GB" smtClean="0"/>
              <a:t>Function / Event</a:t>
            </a:r>
            <a:endParaRPr lang="en-GB" dirty="0" smtClean="0"/>
          </a:p>
        </p:txBody>
      </p:sp>
      <p:sp>
        <p:nvSpPr>
          <p:cNvPr id="20" name="Text Placeholder 19"/>
          <p:cNvSpPr>
            <a:spLocks noGrp="1"/>
          </p:cNvSpPr>
          <p:nvPr>
            <p:ph type="body" sz="quarter" idx="13" hasCustomPrompt="1"/>
          </p:nvPr>
        </p:nvSpPr>
        <p:spPr>
          <a:xfrm>
            <a:off x="575750" y="931119"/>
            <a:ext cx="2808288" cy="360000"/>
          </a:xfrm>
        </p:spPr>
        <p:txBody>
          <a:bodyPr lIns="0" tIns="36000" rIns="0"/>
          <a:lstStyle>
            <a:lvl1pPr algn="r">
              <a:lnSpc>
                <a:spcPts val="1000"/>
              </a:lnSpc>
              <a:buFontTx/>
              <a:buNone/>
              <a:defRPr sz="12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block rig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4"/>
          <p:cNvSpPr>
            <a:spLocks noGrp="1" noChangeArrowheads="1"/>
          </p:cNvSpPr>
          <p:nvPr userDrawn="1">
            <p:ph type="dt" sz="half" idx="10"/>
          </p:nvPr>
        </p:nvSpPr>
        <p:spPr/>
        <p:txBody>
          <a:bodyPr/>
          <a:lstStyle>
            <a:lvl1pPr algn="r">
              <a:lnSpc>
                <a:spcPct val="100000"/>
              </a:lnSpc>
              <a:spcBef>
                <a:spcPct val="0"/>
              </a:spcBef>
              <a:defRPr sz="700" smtClean="0">
                <a:solidFill>
                  <a:schemeClr val="bg1"/>
                </a:solidFill>
              </a:defRPr>
            </a:lvl1pPr>
          </a:lstStyle>
          <a:p>
            <a:pPr>
              <a:defRPr/>
            </a:pPr>
            <a:r>
              <a:rPr lang="en-US" smtClean="0"/>
              <a:t>June 2016</a:t>
            </a:r>
            <a:endParaRPr lang="en-GB" dirty="0"/>
          </a:p>
        </p:txBody>
      </p:sp>
      <p:sp>
        <p:nvSpPr>
          <p:cNvPr id="10" name="Rectangle 5"/>
          <p:cNvSpPr>
            <a:spLocks noGrp="1" noChangeArrowheads="1"/>
          </p:cNvSpPr>
          <p:nvPr userDrawn="1">
            <p:ph type="ftr" sz="quarter" idx="11"/>
          </p:nvPr>
        </p:nvSpPr>
        <p:spPr>
          <a:xfrm>
            <a:off x="324000" y="0"/>
            <a:ext cx="7128320" cy="215900"/>
          </a:xfrm>
        </p:spPr>
        <p:txBody>
          <a:bodyPr lIns="90000"/>
          <a:lstStyle>
            <a:lvl1pPr algn="l">
              <a:lnSpc>
                <a:spcPct val="100000"/>
              </a:lnSpc>
              <a:spcBef>
                <a:spcPct val="0"/>
              </a:spcBef>
              <a:defRPr sz="700" noProof="1" smtClean="0">
                <a:solidFill>
                  <a:schemeClr val="bg1"/>
                </a:solidFill>
              </a:defRPr>
            </a:lvl1pPr>
          </a:lstStyle>
          <a:p>
            <a:pPr>
              <a:defRPr/>
            </a:pPr>
            <a:r>
              <a:rPr lang="en-GB" dirty="0" smtClean="0"/>
              <a:t>Use Tab 'Insert - Header &amp; Footer' for Presentation Title - </a:t>
            </a:r>
            <a:r>
              <a:rPr lang="en-GB" dirty="0" err="1" smtClean="0"/>
              <a:t>Siglum</a:t>
            </a:r>
            <a:r>
              <a:rPr lang="en-GB" dirty="0" smtClean="0"/>
              <a:t> - Reference</a:t>
            </a:r>
            <a:endParaRPr lang="en-GB" dirty="0"/>
          </a:p>
        </p:txBody>
      </p:sp>
      <p:pic>
        <p:nvPicPr>
          <p:cNvPr id="1026" name="Picture 2" descr="C:\Users\acipullo\Documents\AIRBUS\DEG\Placements\Avionics Platforms UK - EYNRU\TASK 4 - Dev Activity - EY-UK Comms ASHLEY\Airbus_Concept_Plane_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216000"/>
            <a:ext cx="9144000" cy="64208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oshorst_c\Desktop\title block.wmf"/>
          <p:cNvPicPr>
            <a:picLocks noChangeAspect="1" noChangeArrowheads="1"/>
          </p:cNvPicPr>
          <p:nvPr userDrawn="1"/>
        </p:nvPicPr>
        <p:blipFill>
          <a:blip r:embed="rId4" cstate="print"/>
          <a:srcRect/>
          <a:stretch>
            <a:fillRect/>
          </a:stretch>
        </p:blipFill>
        <p:spPr bwMode="auto">
          <a:xfrm>
            <a:off x="5545500" y="576000"/>
            <a:ext cx="3238500" cy="3238500"/>
          </a:xfrm>
          <a:prstGeom prst="rect">
            <a:avLst/>
          </a:prstGeom>
          <a:noFill/>
          <a:effectLst/>
        </p:spPr>
      </p:pic>
      <p:sp>
        <p:nvSpPr>
          <p:cNvPr id="3074" name="Rectangle 2"/>
          <p:cNvSpPr>
            <a:spLocks noGrp="1" noChangeArrowheads="1"/>
          </p:cNvSpPr>
          <p:nvPr>
            <p:ph type="ctrTitle"/>
          </p:nvPr>
        </p:nvSpPr>
        <p:spPr>
          <a:xfrm>
            <a:off x="5761054" y="1664800"/>
            <a:ext cx="2808312" cy="1323200"/>
          </a:xfrm>
          <a:noFill/>
          <a:ln w="9525">
            <a:noFill/>
          </a:ln>
        </p:spPr>
        <p:txBody>
          <a:bodyPr lIns="0" tIns="0" rIns="0" bIns="36000" anchor="b"/>
          <a:lstStyle>
            <a:lvl1pPr algn="l">
              <a:defRPr sz="2100" b="1" spc="-40">
                <a:solidFill>
                  <a:schemeClr val="tx2">
                    <a:lumMod val="50000"/>
                  </a:schemeClr>
                </a:solidFill>
              </a:defRPr>
            </a:lvl1pPr>
          </a:lstStyle>
          <a:p>
            <a:r>
              <a:rPr lang="en-US" noProof="0" smtClean="0"/>
              <a:t>Click to edit Master title style</a:t>
            </a:r>
            <a:endParaRPr lang="en-GB" noProof="0" dirty="0"/>
          </a:p>
        </p:txBody>
      </p:sp>
      <p:sp>
        <p:nvSpPr>
          <p:cNvPr id="3075" name="Rectangle 3"/>
          <p:cNvSpPr>
            <a:spLocks noGrp="1" noChangeArrowheads="1"/>
          </p:cNvSpPr>
          <p:nvPr>
            <p:ph type="subTitle" idx="1"/>
          </p:nvPr>
        </p:nvSpPr>
        <p:spPr>
          <a:xfrm>
            <a:off x="5761054" y="2988000"/>
            <a:ext cx="2808312" cy="648008"/>
          </a:xfrm>
        </p:spPr>
        <p:txBody>
          <a:bodyPr lIns="0" tIns="36000" rIns="0" bIns="0"/>
          <a:lstStyle>
            <a:lvl1pPr marL="0" indent="0" algn="l">
              <a:lnSpc>
                <a:spcPct val="80000"/>
              </a:lnSpc>
              <a:buFontTx/>
              <a:buNone/>
              <a:defRPr sz="1400" b="0" spc="-20">
                <a:solidFill>
                  <a:schemeClr val="tx2">
                    <a:lumMod val="50000"/>
                  </a:schemeClr>
                </a:solidFill>
              </a:defRPr>
            </a:lvl1pPr>
          </a:lstStyle>
          <a:p>
            <a:r>
              <a:rPr lang="en-US" noProof="0" smtClean="0"/>
              <a:t>Click to edit Master subtitle style</a:t>
            </a:r>
            <a:endParaRPr lang="en-GB" noProof="0" dirty="0" smtClean="0"/>
          </a:p>
        </p:txBody>
      </p:sp>
      <p:sp>
        <p:nvSpPr>
          <p:cNvPr id="18" name="Text Placeholder 17" descr="Function / Department / Event"/>
          <p:cNvSpPr>
            <a:spLocks noGrp="1"/>
          </p:cNvSpPr>
          <p:nvPr>
            <p:ph type="body" sz="quarter" idx="12" hasCustomPrompt="1"/>
          </p:nvPr>
        </p:nvSpPr>
        <p:spPr>
          <a:xfrm>
            <a:off x="5761250" y="684000"/>
            <a:ext cx="2808288" cy="216570"/>
          </a:xfrm>
        </p:spPr>
        <p:txBody>
          <a:bodyPr lIns="0" tIns="0" rIns="0" bIns="36000"/>
          <a:lstStyle>
            <a:lvl1pPr algn="r">
              <a:buFontTx/>
              <a:buNone/>
              <a:defRPr sz="1400" b="1" spc="-20">
                <a:solidFill>
                  <a:schemeClr val="tx2">
                    <a:lumMod val="50000"/>
                  </a:schemeClr>
                </a:solidFill>
              </a:defRPr>
            </a:lvl1pPr>
          </a:lstStyle>
          <a:p>
            <a:pPr lvl="0"/>
            <a:r>
              <a:rPr lang="en-GB" smtClean="0"/>
              <a:t>Function / Event</a:t>
            </a:r>
            <a:endParaRPr lang="en-GB" dirty="0" smtClean="0"/>
          </a:p>
        </p:txBody>
      </p:sp>
      <p:sp>
        <p:nvSpPr>
          <p:cNvPr id="20" name="Text Placeholder 19"/>
          <p:cNvSpPr>
            <a:spLocks noGrp="1"/>
          </p:cNvSpPr>
          <p:nvPr>
            <p:ph type="body" sz="quarter" idx="13" hasCustomPrompt="1"/>
          </p:nvPr>
        </p:nvSpPr>
        <p:spPr>
          <a:xfrm>
            <a:off x="5761250" y="931791"/>
            <a:ext cx="2808288" cy="359428"/>
          </a:xfrm>
        </p:spPr>
        <p:txBody>
          <a:bodyPr lIns="0" tIns="36000" rIns="0"/>
          <a:lstStyle>
            <a:lvl1pPr algn="r">
              <a:lnSpc>
                <a:spcPts val="1000"/>
              </a:lnSpc>
              <a:buFontTx/>
              <a:buNone/>
              <a:defRPr sz="1200" spc="-10" baseline="0">
                <a:solidFill>
                  <a:schemeClr val="tx2">
                    <a:lumMod val="50000"/>
                  </a:schemeClr>
                </a:solidFill>
              </a:defRPr>
            </a:lvl1pPr>
            <a:lvl2pPr>
              <a:buFontTx/>
              <a:buNone/>
              <a:defRPr/>
            </a:lvl2pPr>
            <a:lvl3pPr>
              <a:buFontTx/>
              <a:buNone/>
              <a:defRPr/>
            </a:lvl3pPr>
            <a:lvl4pPr>
              <a:buFontTx/>
              <a:buNone/>
              <a:defRPr/>
            </a:lvl4pPr>
            <a:lvl5pPr>
              <a:buFontTx/>
              <a:buNone/>
              <a:defRPr/>
            </a:lvl5pPr>
          </a:lstStyle>
          <a:p>
            <a:pPr lvl="0"/>
            <a:r>
              <a:rPr lang="en-GB" smtClean="0"/>
              <a:t>Presented by Name</a:t>
            </a:r>
          </a:p>
          <a:p>
            <a:pPr lvl="0"/>
            <a:r>
              <a:rPr lang="en-GB" smtClean="0"/>
              <a:t>Job title</a:t>
            </a:r>
            <a:endParaRPr lang="en-GB" dirty="0" smtClean="0"/>
          </a:p>
        </p:txBody>
      </p:sp>
      <p:sp>
        <p:nvSpPr>
          <p:cNvPr id="12" name="Rectangle 11"/>
          <p:cNvSpPr/>
          <p:nvPr userDrawn="1"/>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2050" name="Picture 2" descr="c:\Users\koshorst_c\Desktop\AIRBUS_WHT_s.png"/>
          <p:cNvPicPr>
            <a:picLocks noChangeAspect="1" noChangeArrowheads="1"/>
          </p:cNvPicPr>
          <p:nvPr userDrawn="1"/>
        </p:nvPicPr>
        <p:blipFill>
          <a:blip r:embed="rId5" cstate="print"/>
          <a:srcRect/>
          <a:stretch>
            <a:fillRect/>
          </a:stretch>
        </p:blipFill>
        <p:spPr bwMode="auto">
          <a:xfrm>
            <a:off x="7399785" y="6390000"/>
            <a:ext cx="1493390" cy="360000"/>
          </a:xfrm>
          <a:prstGeom prst="rect">
            <a:avLst/>
          </a:prstGeom>
          <a:noFill/>
        </p:spPr>
      </p:pic>
      <p:sp>
        <p:nvSpPr>
          <p:cNvPr id="16" name="Rectangle 15"/>
          <p:cNvSpPr/>
          <p:nvPr userDrawn="1"/>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5pPr>
              <a:defRPr/>
            </a:lvl5pPr>
            <a:lvl6pPr>
              <a:defRPr/>
            </a:lvl6pPr>
            <a:lvl7pPr>
              <a:defRPr/>
            </a:lvl7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lvl1pPr>
              <a:defRPr/>
            </a:lvl1pPr>
          </a:lstStyle>
          <a:p>
            <a:pPr>
              <a:defRPr/>
            </a:pPr>
            <a:r>
              <a:rPr lang="en-US" noProof="1" smtClean="0"/>
              <a:t>June 2016</a:t>
            </a:r>
            <a:endParaRPr lang="en-GB" noProof="1"/>
          </a:p>
        </p:txBody>
      </p:sp>
      <p:sp>
        <p:nvSpPr>
          <p:cNvPr id="5" name="Footer Placeholder 4"/>
          <p:cNvSpPr>
            <a:spLocks noGrp="1"/>
          </p:cNvSpPr>
          <p:nvPr>
            <p:ph type="ftr" sz="quarter" idx="11"/>
          </p:nvPr>
        </p:nvSpPr>
        <p:spPr>
          <a:xfrm>
            <a:off x="252413" y="0"/>
            <a:ext cx="7271915" cy="215900"/>
          </a:xfrm>
        </p:spPr>
        <p:txBody>
          <a:bodyPr/>
          <a:lstStyle>
            <a:lvl1pPr>
              <a:defRPr/>
            </a:lvl1pPr>
          </a:lstStyle>
          <a:p>
            <a:pPr>
              <a:defRPr/>
            </a:pPr>
            <a:r>
              <a:rPr lang="en-GB" noProof="1" smtClean="0"/>
              <a:t>Use Tab 'Insert - Header &amp; Footer' for Presentation Title - Siglum - Reference</a:t>
            </a:r>
            <a:endParaRPr lang="en-GB" noProof="1"/>
          </a:p>
        </p:txBody>
      </p:sp>
      <p:sp>
        <p:nvSpPr>
          <p:cNvPr id="6" name="Slide Number Placeholder 5"/>
          <p:cNvSpPr>
            <a:spLocks noGrp="1"/>
          </p:cNvSpPr>
          <p:nvPr>
            <p:ph type="sldNum" sz="quarter" idx="12"/>
          </p:nvPr>
        </p:nvSpPr>
        <p:spPr/>
        <p:txBody>
          <a:bodyPr/>
          <a:lstStyle>
            <a:lvl1pPr>
              <a:defRPr/>
            </a:lvl1pPr>
          </a:lstStyle>
          <a:p>
            <a:pPr>
              <a:defRPr/>
            </a:pPr>
            <a:r>
              <a:rPr lang="en-GB" noProof="1" smtClean="0"/>
              <a:t>Page </a:t>
            </a:r>
            <a:fld id="{F7CE7AB7-A104-46A5-B6CD-26082A13EDB6}" type="slidenum">
              <a:rPr lang="en-GB" noProof="1" smtClean="0"/>
              <a:pPr>
                <a:defRPr/>
              </a:pPr>
              <a:t>‹#›</a:t>
            </a:fld>
            <a:endParaRPr lang="en-GB" noProof="1"/>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lvl1pPr>
              <a:defRPr noProof="0"/>
            </a:lvl1pPr>
          </a:lstStyle>
          <a:p>
            <a:pPr>
              <a:defRPr/>
            </a:pPr>
            <a:r>
              <a:rPr lang="en-US" noProof="0" smtClean="0"/>
              <a:t>June 2016</a:t>
            </a:r>
            <a:endParaRPr lang="en-GB" noProof="0"/>
          </a:p>
        </p:txBody>
      </p:sp>
      <p:sp>
        <p:nvSpPr>
          <p:cNvPr id="4" name="Footer Placeholder 3"/>
          <p:cNvSpPr>
            <a:spLocks noGrp="1"/>
          </p:cNvSpPr>
          <p:nvPr>
            <p:ph type="ftr" sz="quarter" idx="11"/>
          </p:nvPr>
        </p:nvSpPr>
        <p:spPr/>
        <p:txBody>
          <a:bodyPr/>
          <a:lstStyle>
            <a:lvl1pPr>
              <a:defRPr/>
            </a:lvl1pPr>
          </a:lstStyle>
          <a:p>
            <a:pPr>
              <a:defRPr/>
            </a:pPr>
            <a:r>
              <a:rPr lang="en-GB" noProof="1" smtClean="0"/>
              <a:t>Use Tab 'Insert - Header &amp; Footer' for Presentation Title - Siglum - Reference</a:t>
            </a:r>
            <a:endParaRPr lang="en-GB" noProof="1"/>
          </a:p>
        </p:txBody>
      </p:sp>
      <p:sp>
        <p:nvSpPr>
          <p:cNvPr id="5" name="Slide Number Placeholder 4"/>
          <p:cNvSpPr>
            <a:spLocks noGrp="1"/>
          </p:cNvSpPr>
          <p:nvPr>
            <p:ph type="sldNum" sz="quarter" idx="12"/>
          </p:nvPr>
        </p:nvSpPr>
        <p:spPr/>
        <p:txBody>
          <a:bodyPr/>
          <a:lstStyle>
            <a:lvl1pPr>
              <a:defRPr/>
            </a:lvl1pPr>
          </a:lstStyle>
          <a:p>
            <a:pPr>
              <a:defRPr/>
            </a:pPr>
            <a:r>
              <a:rPr lang="en-GB" noProof="1" smtClean="0"/>
              <a:t>Page </a:t>
            </a:r>
            <a:fld id="{88964653-3594-43D6-B07B-9D599E8B2A12}" type="slidenum">
              <a:rPr lang="en-GB" noProof="1" smtClean="0"/>
              <a:pPr>
                <a:defRPr/>
              </a:pPr>
              <a:t>‹#›</a:t>
            </a:fld>
            <a:endParaRPr lang="en-GB" noProof="1"/>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bwMode="auto">
          <a:xfrm>
            <a:off x="0" y="216000"/>
            <a:ext cx="9143999" cy="791503"/>
          </a:xfrm>
          <a:custGeom>
            <a:avLst/>
            <a:gdLst>
              <a:gd name="connsiteX0" fmla="*/ 0 w 8949128"/>
              <a:gd name="connsiteY0" fmla="*/ 0 h 794479"/>
              <a:gd name="connsiteX1" fmla="*/ 8949128 w 8949128"/>
              <a:gd name="connsiteY1" fmla="*/ 0 h 794479"/>
              <a:gd name="connsiteX2" fmla="*/ 8949128 w 8949128"/>
              <a:gd name="connsiteY2" fmla="*/ 794479 h 794479"/>
              <a:gd name="connsiteX3" fmla="*/ 5913620 w 8949128"/>
              <a:gd name="connsiteY3" fmla="*/ 794479 h 794479"/>
              <a:gd name="connsiteX4" fmla="*/ 5913620 w 8949128"/>
              <a:gd name="connsiteY4" fmla="*/ 689548 h 794479"/>
              <a:gd name="connsiteX5" fmla="*/ 0 w 8949128"/>
              <a:gd name="connsiteY5" fmla="*/ 689548 h 794479"/>
              <a:gd name="connsiteX6" fmla="*/ 0 w 8949128"/>
              <a:gd name="connsiteY6" fmla="*/ 0 h 7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128" h="794479">
                <a:moveTo>
                  <a:pt x="0" y="0"/>
                </a:moveTo>
                <a:lnTo>
                  <a:pt x="8949128" y="0"/>
                </a:lnTo>
                <a:lnTo>
                  <a:pt x="8949128" y="794479"/>
                </a:lnTo>
                <a:lnTo>
                  <a:pt x="5913620" y="794479"/>
                </a:lnTo>
                <a:lnTo>
                  <a:pt x="5913620" y="689548"/>
                </a:lnTo>
                <a:lnTo>
                  <a:pt x="0" y="689548"/>
                </a:lnTo>
                <a:lnTo>
                  <a:pt x="0" y="0"/>
                </a:ln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0" y="6282000"/>
            <a:ext cx="9144000" cy="57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0" y="0"/>
            <a:ext cx="9144000" cy="216000"/>
          </a:xfrm>
          <a:prstGeom prst="rect">
            <a:avLst/>
          </a:prstGeom>
          <a:solidFill>
            <a:srgbClr val="96A0B4"/>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028" name="Rectangle 4"/>
          <p:cNvSpPr>
            <a:spLocks noGrp="1" noChangeArrowheads="1"/>
          </p:cNvSpPr>
          <p:nvPr>
            <p:ph type="dt" sz="half" idx="2"/>
          </p:nvPr>
        </p:nvSpPr>
        <p:spPr bwMode="auto">
          <a:xfrm>
            <a:off x="7656512" y="0"/>
            <a:ext cx="122555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spcBef>
                <a:spcPct val="0"/>
              </a:spcBef>
              <a:defRPr sz="700" b="1" noProof="1" smtClean="0">
                <a:solidFill>
                  <a:schemeClr val="bg1"/>
                </a:solidFill>
              </a:defRPr>
            </a:lvl1pPr>
          </a:lstStyle>
          <a:p>
            <a:pPr>
              <a:defRPr/>
            </a:pPr>
            <a:r>
              <a:rPr lang="en-US" noProof="1" smtClean="0"/>
              <a:t>June 2016</a:t>
            </a:r>
            <a:endParaRPr lang="en-GB" noProof="1"/>
          </a:p>
        </p:txBody>
      </p:sp>
      <p:sp>
        <p:nvSpPr>
          <p:cNvPr id="2" name="Rectangle 5"/>
          <p:cNvSpPr>
            <a:spLocks noGrp="1" noChangeArrowheads="1"/>
          </p:cNvSpPr>
          <p:nvPr>
            <p:ph type="ftr" sz="quarter" idx="3"/>
          </p:nvPr>
        </p:nvSpPr>
        <p:spPr bwMode="auto">
          <a:xfrm>
            <a:off x="252413" y="0"/>
            <a:ext cx="7199907"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lnSpc>
                <a:spcPct val="100000"/>
              </a:lnSpc>
              <a:spcBef>
                <a:spcPct val="0"/>
              </a:spcBef>
              <a:defRPr sz="700" b="0" noProof="1" smtClean="0">
                <a:solidFill>
                  <a:schemeClr val="bg1"/>
                </a:solidFill>
                <a:latin typeface="+mn-lt"/>
              </a:defRPr>
            </a:lvl1pPr>
          </a:lstStyle>
          <a:p>
            <a:pPr>
              <a:defRPr/>
            </a:pPr>
            <a:r>
              <a:rPr lang="en-GB" dirty="0" smtClean="0"/>
              <a:t>Use Tab 'Insert - Header &amp; Footer' for Presentation Title - </a:t>
            </a:r>
            <a:r>
              <a:rPr lang="en-GB" dirty="0" err="1" smtClean="0"/>
              <a:t>Siglum</a:t>
            </a:r>
            <a:r>
              <a:rPr lang="en-GB" dirty="0" smtClean="0"/>
              <a:t> - Reference</a:t>
            </a:r>
            <a:endParaRPr lang="en-GB" dirty="0"/>
          </a:p>
        </p:txBody>
      </p:sp>
      <p:sp>
        <p:nvSpPr>
          <p:cNvPr id="1030" name="Rectangle 6"/>
          <p:cNvSpPr>
            <a:spLocks noGrp="1" noChangeArrowheads="1"/>
          </p:cNvSpPr>
          <p:nvPr>
            <p:ph type="sldNum" sz="quarter" idx="4"/>
          </p:nvPr>
        </p:nvSpPr>
        <p:spPr bwMode="auto">
          <a:xfrm>
            <a:off x="261938" y="6381750"/>
            <a:ext cx="1081087"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lnSpc>
                <a:spcPct val="100000"/>
              </a:lnSpc>
              <a:spcBef>
                <a:spcPct val="0"/>
              </a:spcBef>
              <a:defRPr sz="800" b="1" noProof="1">
                <a:solidFill>
                  <a:schemeClr val="bg1"/>
                </a:solidFill>
                <a:latin typeface="Arial" pitchFamily="34" charset="0"/>
                <a:cs typeface="Arial" pitchFamily="34" charset="0"/>
              </a:defRPr>
            </a:lvl1pPr>
          </a:lstStyle>
          <a:p>
            <a:pPr>
              <a:defRPr/>
            </a:pPr>
            <a:r>
              <a:rPr lang="en-GB" smtClean="0"/>
              <a:t>Page </a:t>
            </a:r>
            <a:fld id="{18D8B383-48A2-4F68-A457-302CFCBCB6D2}" type="slidenum">
              <a:rPr lang="en-GB" smtClean="0"/>
              <a:pPr>
                <a:defRPr/>
              </a:pPr>
              <a:t>‹#›</a:t>
            </a:fld>
            <a:endParaRPr lang="en-GB"/>
          </a:p>
        </p:txBody>
      </p:sp>
      <p:sp>
        <p:nvSpPr>
          <p:cNvPr id="1037" name="Rectangle 11"/>
          <p:cNvSpPr>
            <a:spLocks noGrp="1" noChangeArrowheads="1"/>
          </p:cNvSpPr>
          <p:nvPr>
            <p:ph type="body" idx="1"/>
          </p:nvPr>
        </p:nvSpPr>
        <p:spPr bwMode="auto">
          <a:xfrm>
            <a:off x="252414" y="1115999"/>
            <a:ext cx="8640000" cy="5112000"/>
          </a:xfrm>
          <a:prstGeom prst="rect">
            <a:avLst/>
          </a:prstGeom>
          <a:noFill/>
          <a:ln w="9525">
            <a:noFill/>
            <a:miter lim="800000"/>
            <a:headEnd/>
            <a:tailEnd/>
          </a:ln>
        </p:spPr>
        <p:txBody>
          <a:bodyPr vert="horz" wrap="square" lIns="0" tIns="90000" rIns="91440" bIns="900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8" name="Rectangle 7"/>
          <p:cNvSpPr>
            <a:spLocks noGrp="1" noChangeArrowheads="1"/>
          </p:cNvSpPr>
          <p:nvPr>
            <p:ph type="title"/>
          </p:nvPr>
        </p:nvSpPr>
        <p:spPr bwMode="auto">
          <a:xfrm>
            <a:off x="252414" y="287338"/>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57" name="Text Box 33"/>
          <p:cNvSpPr txBox="1">
            <a:spLocks noChangeArrowheads="1"/>
          </p:cNvSpPr>
          <p:nvPr/>
        </p:nvSpPr>
        <p:spPr bwMode="auto">
          <a:xfrm>
            <a:off x="261938" y="6691313"/>
            <a:ext cx="3049588" cy="122237"/>
          </a:xfrm>
          <a:prstGeom prst="rect">
            <a:avLst/>
          </a:prstGeom>
          <a:noFill/>
          <a:ln w="9525">
            <a:noFill/>
            <a:miter lim="800000"/>
            <a:headEnd/>
            <a:tailEnd/>
          </a:ln>
          <a:effectLst/>
        </p:spPr>
        <p:txBody>
          <a:bodyPr lIns="0" tIns="0" anchor="ctr">
            <a:spAutoFit/>
          </a:bodyPr>
          <a:lstStyle/>
          <a:p>
            <a:pPr>
              <a:defRPr/>
            </a:pPr>
            <a:r>
              <a:rPr lang="en-GB" sz="500" noProof="1" smtClean="0">
                <a:solidFill>
                  <a:schemeClr val="tx2">
                    <a:lumMod val="40000"/>
                    <a:lumOff val="60000"/>
                  </a:schemeClr>
                </a:solidFill>
              </a:rPr>
              <a:t>© AIRBUS Operations</a:t>
            </a:r>
            <a:r>
              <a:rPr lang="en-GB" sz="500" baseline="0" noProof="1" smtClean="0">
                <a:solidFill>
                  <a:schemeClr val="tx2">
                    <a:lumMod val="40000"/>
                    <a:lumOff val="60000"/>
                  </a:schemeClr>
                </a:solidFill>
              </a:rPr>
              <a:t> LTD.</a:t>
            </a:r>
            <a:r>
              <a:rPr lang="en-GB" sz="500" noProof="1" smtClean="0">
                <a:solidFill>
                  <a:schemeClr val="tx2">
                    <a:lumMod val="40000"/>
                    <a:lumOff val="60000"/>
                  </a:schemeClr>
                </a:solidFill>
              </a:rPr>
              <a:t> All rights reserved. Confidential and proprietary document.</a:t>
            </a:r>
            <a:endParaRPr lang="en-GB" sz="1800" noProof="1">
              <a:solidFill>
                <a:schemeClr val="tx2">
                  <a:lumMod val="40000"/>
                  <a:lumOff val="60000"/>
                </a:schemeClr>
              </a:solidFill>
            </a:endParaRPr>
          </a:p>
        </p:txBody>
      </p:sp>
      <p:pic>
        <p:nvPicPr>
          <p:cNvPr id="15" name="Picture 2" descr="c:\Users\koshorst_c\Desktop\AIRBUS_WHT_s.png"/>
          <p:cNvPicPr>
            <a:picLocks noChangeAspect="1" noChangeArrowheads="1"/>
          </p:cNvPicPr>
          <p:nvPr/>
        </p:nvPicPr>
        <p:blipFill>
          <a:blip r:embed="rId6" cstate="print"/>
          <a:srcRect/>
          <a:stretch>
            <a:fillRect/>
          </a:stretch>
        </p:blipFill>
        <p:spPr bwMode="auto">
          <a:xfrm>
            <a:off x="7399785" y="6390000"/>
            <a:ext cx="1493390" cy="360000"/>
          </a:xfrm>
          <a:prstGeom prst="rect">
            <a:avLst/>
          </a:prstGeom>
          <a:noFill/>
        </p:spPr>
      </p:pic>
    </p:spTree>
  </p:cSld>
  <p:clrMap bg1="lt1" tx1="dk1" bg2="lt2" tx2="dk2" accent1="accent1" accent2="accent2" accent3="accent3" accent4="accent4" accent5="accent5" accent6="accent6" hlink="hlink" folHlink="folHlink"/>
  <p:sldLayoutIdLst>
    <p:sldLayoutId id="2147483715" r:id="rId1"/>
    <p:sldLayoutId id="2147483721" r:id="rId2"/>
    <p:sldLayoutId id="2147483716" r:id="rId3"/>
    <p:sldLayoutId id="2147483720" r:id="rId4"/>
  </p:sldLayoutIdLst>
  <p:transition spd="slow">
    <p:wipe/>
  </p:transition>
  <p:timing>
    <p:tnLst>
      <p:par>
        <p:cTn id="1" dur="indefinite" restart="never" nodeType="tmRoot"/>
      </p:par>
    </p:tnLst>
  </p:timing>
  <p:hf hdr="0" ftr="0"/>
  <p:txStyles>
    <p:title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p:titleStyle>
    <p:bodyStyle>
      <a:lvl1pPr marL="180000" indent="-180000" algn="l" rtl="0" eaLnBrk="1" fontAlgn="base" hangingPunct="1">
        <a:spcBef>
          <a:spcPts val="600"/>
        </a:spcBef>
        <a:spcAft>
          <a:spcPct val="0"/>
        </a:spcAft>
        <a:buSzPct val="120000"/>
        <a:buFont typeface="Arial" pitchFamily="34" charset="0"/>
        <a:buChar char="•"/>
        <a:defRPr sz="2000" spc="-20">
          <a:solidFill>
            <a:schemeClr val="tx2">
              <a:lumMod val="50000"/>
            </a:schemeClr>
          </a:solidFill>
          <a:latin typeface="+mn-lt"/>
          <a:ea typeface="+mn-ea"/>
          <a:cs typeface="+mn-cs"/>
        </a:defRPr>
      </a:lvl1pPr>
      <a:lvl2pPr marL="468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2pPr>
      <a:lvl3pPr marL="756000" indent="-180000" algn="l" rtl="0" eaLnBrk="1" fontAlgn="base" hangingPunct="1">
        <a:spcBef>
          <a:spcPts val="600"/>
        </a:spcBef>
        <a:spcAft>
          <a:spcPct val="0"/>
        </a:spcAft>
        <a:buSzPct val="120000"/>
        <a:buFont typeface="Arial" pitchFamily="34" charset="0"/>
        <a:buChar char="•"/>
        <a:defRPr sz="1800" spc="-20">
          <a:solidFill>
            <a:schemeClr val="tx2">
              <a:lumMod val="50000"/>
            </a:schemeClr>
          </a:solidFill>
          <a:latin typeface="+mn-lt"/>
        </a:defRPr>
      </a:lvl3pPr>
      <a:lvl4pPr marL="1044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4pPr>
      <a:lvl5pPr marL="1332000" indent="-180000" algn="l" rtl="0" eaLnBrk="1" fontAlgn="base" hangingPunct="1">
        <a:spcBef>
          <a:spcPts val="600"/>
        </a:spcBef>
        <a:spcAft>
          <a:spcPct val="0"/>
        </a:spcAft>
        <a:buSzPct val="120000"/>
        <a:buFont typeface="Arial" pitchFamily="34" charset="0"/>
        <a:buChar char="•"/>
        <a:defRPr sz="1600" spc="-20">
          <a:solidFill>
            <a:schemeClr val="tx2">
              <a:lumMod val="50000"/>
            </a:schemeClr>
          </a:solidFill>
          <a:latin typeface="+mn-lt"/>
        </a:defRPr>
      </a:lvl5pPr>
      <a:lvl6pPr marL="1620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6pPr>
      <a:lvl7pPr marL="1908000" indent="-180000" algn="l" rtl="0" eaLnBrk="1" fontAlgn="base" hangingPunct="1">
        <a:spcBef>
          <a:spcPts val="600"/>
        </a:spcBef>
        <a:spcAft>
          <a:spcPct val="0"/>
        </a:spcAft>
        <a:buFont typeface="Arial" pitchFamily="34" charset="0"/>
        <a:buChar char="•"/>
        <a:defRPr sz="1400">
          <a:solidFill>
            <a:schemeClr val="tx2">
              <a:lumMod val="50000"/>
            </a:schemeClr>
          </a:solidFill>
          <a:latin typeface="+mn-lt"/>
        </a:defRPr>
      </a:lvl7pPr>
      <a:lvl8pPr marL="3086100" indent="-190500" algn="l" rtl="0" eaLnBrk="1" fontAlgn="base" hangingPunct="1">
        <a:spcBef>
          <a:spcPct val="20000"/>
        </a:spcBef>
        <a:spcAft>
          <a:spcPct val="0"/>
        </a:spcAft>
        <a:buFont typeface="Webdings" pitchFamily="18" charset="2"/>
        <a:buChar char="4"/>
        <a:defRPr sz="1600">
          <a:solidFill>
            <a:schemeClr val="tx1"/>
          </a:solidFill>
          <a:latin typeface="+mn-lt"/>
        </a:defRPr>
      </a:lvl8pPr>
      <a:lvl9pPr marL="3543300" indent="-190500" algn="l" rtl="0" eaLnBrk="1" fontAlgn="base" hangingPunct="1">
        <a:spcBef>
          <a:spcPct val="20000"/>
        </a:spcBef>
        <a:spcAft>
          <a:spcPct val="0"/>
        </a:spcAft>
        <a:buFont typeface="Webdings" pitchFamily="18" charset="2"/>
        <a:buChar char="4"/>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8.jpe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8.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Nano</a:t>
            </a:r>
            <a:r>
              <a:rPr lang="en-GB" dirty="0" smtClean="0"/>
              <a:t> and Graphene technologies for photonics</a:t>
            </a:r>
            <a:endParaRPr lang="en-GB" dirty="0"/>
          </a:p>
        </p:txBody>
      </p:sp>
      <p:sp>
        <p:nvSpPr>
          <p:cNvPr id="4" name="Date Placeholder 3"/>
          <p:cNvSpPr>
            <a:spLocks noGrp="1"/>
          </p:cNvSpPr>
          <p:nvPr>
            <p:ph type="dt" sz="half" idx="10"/>
          </p:nvPr>
        </p:nvSpPr>
        <p:spPr/>
        <p:txBody>
          <a:bodyPr/>
          <a:lstStyle/>
          <a:p>
            <a:pPr>
              <a:defRPr/>
            </a:pPr>
            <a:r>
              <a:rPr lang="en-GB" dirty="0" smtClean="0"/>
              <a:t>June 2016 </a:t>
            </a:r>
            <a:endParaRPr lang="en-GB" dirty="0"/>
          </a:p>
        </p:txBody>
      </p:sp>
      <p:sp>
        <p:nvSpPr>
          <p:cNvPr id="5" name="Footer Placeholder 4"/>
          <p:cNvSpPr>
            <a:spLocks noGrp="1"/>
          </p:cNvSpPr>
          <p:nvPr>
            <p:ph type="ftr" sz="quarter" idx="11"/>
          </p:nvPr>
        </p:nvSpPr>
        <p:spPr/>
        <p:txBody>
          <a:bodyPr/>
          <a:lstStyle/>
          <a:p>
            <a:pPr>
              <a:defRPr/>
            </a:pPr>
            <a:r>
              <a:rPr lang="en-GB" dirty="0" smtClean="0"/>
              <a:t>Evaluation tests and Qualification –</a:t>
            </a:r>
            <a:r>
              <a:rPr lang="en-GB" dirty="0"/>
              <a:t>O</a:t>
            </a:r>
            <a:r>
              <a:rPr lang="en-GB" dirty="0" smtClean="0"/>
              <a:t>ptical sensing–ESCRNMD011609</a:t>
            </a:r>
            <a:endParaRPr lang="en-GB" dirty="0"/>
          </a:p>
        </p:txBody>
      </p:sp>
      <p:sp>
        <p:nvSpPr>
          <p:cNvPr id="6" name="Text Placeholder 5"/>
          <p:cNvSpPr>
            <a:spLocks noGrp="1"/>
          </p:cNvSpPr>
          <p:nvPr>
            <p:ph type="body" sz="quarter" idx="12"/>
          </p:nvPr>
        </p:nvSpPr>
        <p:spPr/>
        <p:txBody>
          <a:bodyPr/>
          <a:lstStyle/>
          <a:p>
            <a:r>
              <a:rPr lang="en-GB" dirty="0" smtClean="0"/>
              <a:t>Airframe R&amp;T – ISROS2016</a:t>
            </a:r>
            <a:endParaRPr lang="en-GB" dirty="0"/>
          </a:p>
        </p:txBody>
      </p:sp>
      <p:sp>
        <p:nvSpPr>
          <p:cNvPr id="7" name="Text Placeholder 6"/>
          <p:cNvSpPr>
            <a:spLocks noGrp="1"/>
          </p:cNvSpPr>
          <p:nvPr>
            <p:ph type="body" sz="quarter" idx="13"/>
          </p:nvPr>
        </p:nvSpPr>
        <p:spPr/>
        <p:txBody>
          <a:bodyPr/>
          <a:lstStyle/>
          <a:p>
            <a:r>
              <a:rPr lang="en-GB" dirty="0" smtClean="0"/>
              <a:t>Marie-Anne De </a:t>
            </a:r>
            <a:r>
              <a:rPr lang="en-GB" dirty="0" err="1" smtClean="0"/>
              <a:t>Smet</a:t>
            </a:r>
            <a:endParaRPr lang="en-GB" dirty="0"/>
          </a:p>
        </p:txBody>
      </p:sp>
    </p:spTree>
    <p:extLst>
      <p:ext uri="{BB962C8B-B14F-4D97-AF65-F5344CB8AC3E}">
        <p14:creationId xmlns:p14="http://schemas.microsoft.com/office/powerpoint/2010/main" val="3894576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10</a:t>
            </a:fld>
            <a:endParaRPr lang="en-GB" noProof="1"/>
          </a:p>
        </p:txBody>
      </p:sp>
      <p:pic>
        <p:nvPicPr>
          <p:cNvPr id="6" name="Picture 2" descr="http://hexus.net/media/uploaded/2015/6/a4748188-acef-4b15-bd13-966a5f5b6c5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3731988"/>
            <a:ext cx="2168566" cy="1084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hotonics.com/images/Web/Articles/2015/7/15/thumbnail_57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263" y="4732365"/>
            <a:ext cx="1997293" cy="13214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4027" y="5393101"/>
            <a:ext cx="2592288" cy="369332"/>
          </a:xfrm>
          <a:prstGeom prst="rect">
            <a:avLst/>
          </a:prstGeom>
          <a:noFill/>
        </p:spPr>
        <p:txBody>
          <a:bodyPr wrap="square" rtlCol="0">
            <a:spAutoFit/>
          </a:bodyPr>
          <a:lstStyle/>
          <a:p>
            <a:r>
              <a:rPr lang="en-GB" dirty="0" smtClean="0"/>
              <a:t>Hexus.net</a:t>
            </a:r>
            <a:endParaRPr lang="en-GB" dirty="0"/>
          </a:p>
        </p:txBody>
      </p:sp>
      <p:pic>
        <p:nvPicPr>
          <p:cNvPr id="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0533" y="1255772"/>
            <a:ext cx="2705050" cy="214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448" y="1359292"/>
            <a:ext cx="35814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624447" y="2149867"/>
            <a:ext cx="3108861" cy="215444"/>
          </a:xfrm>
          <a:prstGeom prst="rect">
            <a:avLst/>
          </a:prstGeom>
          <a:noFill/>
        </p:spPr>
        <p:txBody>
          <a:bodyPr wrap="square" rtlCol="0">
            <a:spAutoFit/>
          </a:bodyPr>
          <a:lstStyle/>
          <a:p>
            <a:r>
              <a:rPr lang="en-GB" sz="800" dirty="0" smtClean="0"/>
              <a:t>IOP Graphene Light </a:t>
            </a:r>
            <a:r>
              <a:rPr lang="en-GB" sz="800" dirty="0" err="1" smtClean="0"/>
              <a:t>bulbe</a:t>
            </a:r>
            <a:r>
              <a:rPr lang="en-GB" sz="800" dirty="0" smtClean="0"/>
              <a:t> shine</a:t>
            </a:r>
            <a:endParaRPr lang="en-GB" sz="8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131" y="3397579"/>
            <a:ext cx="11811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2850" y="2365311"/>
            <a:ext cx="81915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3708" y="3075225"/>
            <a:ext cx="5490292" cy="186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3570" y="4991979"/>
            <a:ext cx="34194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ISROS 201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p:txBody>
          <a:bodyPr/>
          <a:lstStyle/>
          <a:p>
            <a:r>
              <a:rPr lang="en-GB" dirty="0"/>
              <a:t>Typical photonic </a:t>
            </a:r>
            <a:r>
              <a:rPr lang="en-GB" dirty="0" smtClean="0"/>
              <a:t>applications - Plasmon</a:t>
            </a:r>
            <a:endParaRPr lang="en-GB" dirty="0"/>
          </a:p>
        </p:txBody>
      </p:sp>
    </p:spTree>
    <p:extLst>
      <p:ext uri="{BB962C8B-B14F-4D97-AF65-F5344CB8AC3E}">
        <p14:creationId xmlns:p14="http://schemas.microsoft.com/office/powerpoint/2010/main" val="7436299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photonic applications </a:t>
            </a:r>
            <a:r>
              <a:rPr lang="en-GB" dirty="0" smtClean="0"/>
              <a:t>- Graphene Lighting</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11</a:t>
            </a:fld>
            <a:endParaRPr lang="en-GB" noProof="1"/>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9" y="5374977"/>
            <a:ext cx="19716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4" y="1076617"/>
            <a:ext cx="7811028" cy="55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8139" y="2792001"/>
            <a:ext cx="27432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4" y="1638423"/>
            <a:ext cx="56578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2185" y="2202503"/>
            <a:ext cx="56483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064" y="3257784"/>
            <a:ext cx="54864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127" y="3730693"/>
            <a:ext cx="2798724" cy="251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ISROS 201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80683"/>
          <a:stretch/>
        </p:blipFill>
        <p:spPr bwMode="auto">
          <a:xfrm>
            <a:off x="7908966" y="427177"/>
            <a:ext cx="941544" cy="92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4576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photonic applications </a:t>
            </a:r>
            <a:r>
              <a:rPr lang="en-GB" dirty="0" smtClean="0"/>
              <a:t>- Graphene Lighting</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12</a:t>
            </a:fld>
            <a:endParaRPr lang="en-GB" noProof="1"/>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48" y="5137131"/>
            <a:ext cx="19716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4" y="1076617"/>
            <a:ext cx="7811028" cy="55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8139" y="2792001"/>
            <a:ext cx="27432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4" y="1638423"/>
            <a:ext cx="56578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2185" y="2202503"/>
            <a:ext cx="56483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ISROS 201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0683"/>
          <a:stretch/>
        </p:blipFill>
        <p:spPr bwMode="auto">
          <a:xfrm>
            <a:off x="7908966" y="427177"/>
            <a:ext cx="941544" cy="92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7508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13</a:t>
            </a:fld>
            <a:endParaRPr lang="en-GB" noProof="1"/>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70" y="1187842"/>
            <a:ext cx="53054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 y="2364924"/>
            <a:ext cx="3828370" cy="290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984" y="4448711"/>
            <a:ext cx="5372100" cy="163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1627581"/>
            <a:ext cx="36099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SROS 20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252414" y="287338"/>
            <a:ext cx="8640000" cy="612000"/>
          </a:xfrm>
        </p:spPr>
        <p:txBody>
          <a:bodyPr/>
          <a:lstStyle/>
          <a:p>
            <a:r>
              <a:rPr lang="en-GB" dirty="0"/>
              <a:t>Typical photonic </a:t>
            </a:r>
            <a:r>
              <a:rPr lang="en-GB" dirty="0" smtClean="0"/>
              <a:t>applications - Phototransistors</a:t>
            </a:r>
            <a:endParaRPr lang="en-GB" dirty="0"/>
          </a:p>
        </p:txBody>
      </p:sp>
      <p:sp>
        <p:nvSpPr>
          <p:cNvPr id="3" name="Rounded Rectangle 2"/>
          <p:cNvSpPr/>
          <p:nvPr/>
        </p:nvSpPr>
        <p:spPr bwMode="auto">
          <a:xfrm>
            <a:off x="3752600" y="5456793"/>
            <a:ext cx="5498275" cy="630218"/>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6393488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14</a:t>
            </a:fld>
            <a:endParaRPr lang="en-GB" noProof="1"/>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21" y="1305791"/>
            <a:ext cx="52101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71" y="3406031"/>
            <a:ext cx="54578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386" y="2050596"/>
            <a:ext cx="29051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375" y="3550722"/>
            <a:ext cx="3447257" cy="268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SROS 20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238564" y="273488"/>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a:lstStyle>
          <a:p>
            <a:r>
              <a:rPr lang="en-GB" kern="0" dirty="0" smtClean="0"/>
              <a:t>Typical photonic applications - Photodetector</a:t>
            </a:r>
            <a:endParaRPr lang="en-GB" kern="0" dirty="0"/>
          </a:p>
        </p:txBody>
      </p:sp>
    </p:spTree>
    <p:extLst>
      <p:ext uri="{BB962C8B-B14F-4D97-AF65-F5344CB8AC3E}">
        <p14:creationId xmlns:p14="http://schemas.microsoft.com/office/powerpoint/2010/main" val="38786875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15</a:t>
            </a:fld>
            <a:endParaRPr lang="en-GB" noProof="1"/>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19" y="3301162"/>
            <a:ext cx="5040367" cy="279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399" y="2865636"/>
            <a:ext cx="2562038" cy="227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518" y="1111969"/>
            <a:ext cx="3698677" cy="218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637525" y="5355123"/>
            <a:ext cx="2450912" cy="25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SROS 20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bwMode="auto">
          <a:xfrm>
            <a:off x="252414" y="263588"/>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a:lstStyle>
          <a:p>
            <a:r>
              <a:rPr lang="en-GB" kern="0" dirty="0" smtClean="0"/>
              <a:t>Typical photonic applications - Modulator</a:t>
            </a:r>
            <a:endParaRPr lang="en-GB" kern="0" dirty="0"/>
          </a:p>
        </p:txBody>
      </p:sp>
    </p:spTree>
    <p:extLst>
      <p:ext uri="{BB962C8B-B14F-4D97-AF65-F5344CB8AC3E}">
        <p14:creationId xmlns:p14="http://schemas.microsoft.com/office/powerpoint/2010/main" val="279738271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16</a:t>
            </a:fld>
            <a:endParaRPr lang="en-GB" noProof="1"/>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0501" y="3594265"/>
            <a:ext cx="6778255" cy="261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95" y="1073729"/>
            <a:ext cx="4396144" cy="252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SROS 20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252414" y="287338"/>
            <a:ext cx="8640000" cy="61200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0000"/>
              </a:lnSpc>
              <a:spcBef>
                <a:spcPct val="0"/>
              </a:spcBef>
              <a:spcAft>
                <a:spcPct val="0"/>
              </a:spcAft>
              <a:defRPr sz="2400" b="0" spc="-50">
                <a:solidFill>
                  <a:schemeClr val="tx2">
                    <a:lumMod val="75000"/>
                  </a:schemeClr>
                </a:solidFill>
                <a:latin typeface="+mj-lt"/>
                <a:ea typeface="+mj-ea"/>
                <a:cs typeface="+mj-cs"/>
              </a:defRPr>
            </a:lvl1pPr>
            <a:lvl2pPr algn="l" rtl="0" eaLnBrk="1" fontAlgn="base" hangingPunct="1">
              <a:lnSpc>
                <a:spcPct val="80000"/>
              </a:lnSpc>
              <a:spcBef>
                <a:spcPct val="0"/>
              </a:spcBef>
              <a:spcAft>
                <a:spcPct val="0"/>
              </a:spcAft>
              <a:defRPr sz="2800">
                <a:solidFill>
                  <a:srgbClr val="565C6A"/>
                </a:solidFill>
                <a:latin typeface="Arial" charset="0"/>
              </a:defRPr>
            </a:lvl2pPr>
            <a:lvl3pPr algn="l" rtl="0" eaLnBrk="1" fontAlgn="base" hangingPunct="1">
              <a:lnSpc>
                <a:spcPct val="80000"/>
              </a:lnSpc>
              <a:spcBef>
                <a:spcPct val="0"/>
              </a:spcBef>
              <a:spcAft>
                <a:spcPct val="0"/>
              </a:spcAft>
              <a:defRPr sz="2800">
                <a:solidFill>
                  <a:srgbClr val="565C6A"/>
                </a:solidFill>
                <a:latin typeface="Arial" charset="0"/>
              </a:defRPr>
            </a:lvl3pPr>
            <a:lvl4pPr algn="l" rtl="0" eaLnBrk="1" fontAlgn="base" hangingPunct="1">
              <a:lnSpc>
                <a:spcPct val="80000"/>
              </a:lnSpc>
              <a:spcBef>
                <a:spcPct val="0"/>
              </a:spcBef>
              <a:spcAft>
                <a:spcPct val="0"/>
              </a:spcAft>
              <a:defRPr sz="2800">
                <a:solidFill>
                  <a:srgbClr val="565C6A"/>
                </a:solidFill>
                <a:latin typeface="Arial" charset="0"/>
              </a:defRPr>
            </a:lvl4pPr>
            <a:lvl5pPr algn="l" rtl="0" eaLnBrk="1" fontAlgn="base" hangingPunct="1">
              <a:lnSpc>
                <a:spcPct val="80000"/>
              </a:lnSpc>
              <a:spcBef>
                <a:spcPct val="0"/>
              </a:spcBef>
              <a:spcAft>
                <a:spcPct val="0"/>
              </a:spcAft>
              <a:defRPr sz="2800">
                <a:solidFill>
                  <a:srgbClr val="565C6A"/>
                </a:solidFill>
                <a:latin typeface="Arial" charset="0"/>
              </a:defRPr>
            </a:lvl5pPr>
            <a:lvl6pPr marL="457200" algn="l" rtl="0" eaLnBrk="1" fontAlgn="base" hangingPunct="1">
              <a:lnSpc>
                <a:spcPct val="80000"/>
              </a:lnSpc>
              <a:spcBef>
                <a:spcPct val="0"/>
              </a:spcBef>
              <a:spcAft>
                <a:spcPct val="0"/>
              </a:spcAft>
              <a:defRPr sz="3000">
                <a:solidFill>
                  <a:srgbClr val="FFFFFF"/>
                </a:solidFill>
                <a:latin typeface="Arial" charset="0"/>
              </a:defRPr>
            </a:lvl6pPr>
            <a:lvl7pPr marL="914400" algn="l" rtl="0" eaLnBrk="1" fontAlgn="base" hangingPunct="1">
              <a:lnSpc>
                <a:spcPct val="80000"/>
              </a:lnSpc>
              <a:spcBef>
                <a:spcPct val="0"/>
              </a:spcBef>
              <a:spcAft>
                <a:spcPct val="0"/>
              </a:spcAft>
              <a:defRPr sz="3000">
                <a:solidFill>
                  <a:srgbClr val="FFFFFF"/>
                </a:solidFill>
                <a:latin typeface="Arial" charset="0"/>
              </a:defRPr>
            </a:lvl7pPr>
            <a:lvl8pPr marL="1371600" algn="l" rtl="0" eaLnBrk="1" fontAlgn="base" hangingPunct="1">
              <a:lnSpc>
                <a:spcPct val="80000"/>
              </a:lnSpc>
              <a:spcBef>
                <a:spcPct val="0"/>
              </a:spcBef>
              <a:spcAft>
                <a:spcPct val="0"/>
              </a:spcAft>
              <a:defRPr sz="3000">
                <a:solidFill>
                  <a:srgbClr val="FFFFFF"/>
                </a:solidFill>
                <a:latin typeface="Arial" charset="0"/>
              </a:defRPr>
            </a:lvl8pPr>
            <a:lvl9pPr marL="1828800" algn="l" rtl="0" eaLnBrk="1" fontAlgn="base" hangingPunct="1">
              <a:lnSpc>
                <a:spcPct val="80000"/>
              </a:lnSpc>
              <a:spcBef>
                <a:spcPct val="0"/>
              </a:spcBef>
              <a:spcAft>
                <a:spcPct val="0"/>
              </a:spcAft>
              <a:defRPr sz="3000">
                <a:solidFill>
                  <a:srgbClr val="FFFFFF"/>
                </a:solidFill>
                <a:latin typeface="Arial" charset="0"/>
              </a:defRPr>
            </a:lvl9pPr>
          </a:lstStyle>
          <a:p>
            <a:r>
              <a:rPr lang="en-GB" kern="0" dirty="0" smtClean="0"/>
              <a:t>Typical photonic applications - Roadmap</a:t>
            </a:r>
            <a:endParaRPr lang="en-GB" kern="0" dirty="0"/>
          </a:p>
        </p:txBody>
      </p:sp>
    </p:spTree>
    <p:extLst>
      <p:ext uri="{BB962C8B-B14F-4D97-AF65-F5344CB8AC3E}">
        <p14:creationId xmlns:p14="http://schemas.microsoft.com/office/powerpoint/2010/main" val="223784815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typical realizations</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17</a:t>
            </a:fld>
            <a:endParaRPr lang="en-GB" noProof="1"/>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56" y="1177032"/>
            <a:ext cx="3228171" cy="447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106" y="3935610"/>
            <a:ext cx="5623894" cy="211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227" y="1830439"/>
            <a:ext cx="2450651" cy="171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893" y="3277419"/>
            <a:ext cx="14097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SROS 20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emag.us/sites/cemag.us/files/Ludwig%20Maximilians%20University%20Munic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6383" y="1489411"/>
            <a:ext cx="3647617" cy="9204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67670" y="2433412"/>
            <a:ext cx="1224136" cy="338554"/>
          </a:xfrm>
          <a:prstGeom prst="rect">
            <a:avLst/>
          </a:prstGeom>
          <a:noFill/>
        </p:spPr>
        <p:txBody>
          <a:bodyPr wrap="square" rtlCol="0">
            <a:spAutoFit/>
          </a:bodyPr>
          <a:lstStyle/>
          <a:p>
            <a:r>
              <a:rPr lang="en-GB" dirty="0" smtClean="0">
                <a:solidFill>
                  <a:srgbClr val="000000"/>
                </a:solidFill>
              </a:rPr>
              <a:t>Cemag.us</a:t>
            </a:r>
            <a:endParaRPr lang="en-GB" dirty="0">
              <a:solidFill>
                <a:srgbClr val="000000"/>
              </a:solidFill>
            </a:endParaRPr>
          </a:p>
        </p:txBody>
      </p:sp>
    </p:spTree>
    <p:extLst>
      <p:ext uri="{BB962C8B-B14F-4D97-AF65-F5344CB8AC3E}">
        <p14:creationId xmlns:p14="http://schemas.microsoft.com/office/powerpoint/2010/main" val="1295802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61938" y="4595746"/>
            <a:ext cx="8588572" cy="1092530"/>
          </a:xfrm>
          <a:prstGeom prst="roundRect">
            <a:avLst/>
          </a:prstGeom>
          <a:solidFill>
            <a:schemeClr val="accent4">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a:xfrm>
            <a:off x="252414" y="1282249"/>
            <a:ext cx="8640000" cy="5112000"/>
          </a:xfrm>
        </p:spPr>
        <p:txBody>
          <a:bodyPr/>
          <a:lstStyle/>
          <a:p>
            <a:pPr marL="0" indent="0">
              <a:buNone/>
            </a:pPr>
            <a:r>
              <a:rPr lang="en-GB" dirty="0"/>
              <a:t>Beyond CMOS </a:t>
            </a:r>
            <a:endParaRPr lang="en-GB" dirty="0" smtClean="0"/>
          </a:p>
          <a:p>
            <a:pPr marL="0" indent="0">
              <a:buNone/>
            </a:pPr>
            <a:r>
              <a:rPr lang="en-GB" dirty="0" smtClean="0"/>
              <a:t>NANO-TEC project recommendations for R&amp;T in nanotechnologies, 10 members, ICN2 Spain-VTT Technical R </a:t>
            </a:r>
            <a:r>
              <a:rPr lang="en-GB" dirty="0" err="1" smtClean="0"/>
              <a:t>center</a:t>
            </a:r>
            <a:r>
              <a:rPr lang="en-GB" dirty="0" smtClean="0"/>
              <a:t> Finland, TUD, Netherlands, </a:t>
            </a:r>
            <a:r>
              <a:rPr lang="en-GB" dirty="0" err="1" smtClean="0"/>
              <a:t>Univ</a:t>
            </a:r>
            <a:r>
              <a:rPr lang="en-GB" dirty="0" smtClean="0"/>
              <a:t> Lille Fr,…,</a:t>
            </a:r>
            <a:r>
              <a:rPr lang="en-GB" dirty="0" err="1" smtClean="0"/>
              <a:t>edacentrum</a:t>
            </a:r>
            <a:r>
              <a:rPr lang="en-GB" dirty="0" smtClean="0"/>
              <a:t> GmbH Gr</a:t>
            </a:r>
          </a:p>
          <a:p>
            <a:pPr marL="0" indent="0">
              <a:buNone/>
            </a:pPr>
            <a:r>
              <a:rPr lang="en-GB" dirty="0" smtClean="0"/>
              <a:t>Relevant parameters ? power not speed, not new switch but smarter, limits of binary computing…</a:t>
            </a:r>
          </a:p>
          <a:p>
            <a:pPr marL="0" indent="0">
              <a:buNone/>
            </a:pPr>
            <a:r>
              <a:rPr lang="en-GB" dirty="0" smtClean="0"/>
              <a:t>For all state variables - charge based or not, a better theoretical understanding of the underlying physics and material sciences is recommended</a:t>
            </a:r>
            <a:endParaRPr lang="en-GB" dirty="0"/>
          </a:p>
          <a:p>
            <a:pPr marL="0" indent="0">
              <a:buNone/>
            </a:pPr>
            <a:endParaRPr lang="en-GB" dirty="0" smtClean="0"/>
          </a:p>
          <a:p>
            <a:pPr marL="0" indent="0">
              <a:buNone/>
            </a:pPr>
            <a:r>
              <a:rPr lang="en-GB" dirty="0" smtClean="0"/>
              <a:t>     </a:t>
            </a:r>
            <a:r>
              <a:rPr lang="en-GB" dirty="0" err="1" smtClean="0"/>
              <a:t>Nano</a:t>
            </a:r>
            <a:r>
              <a:rPr lang="en-GB" dirty="0" smtClean="0"/>
              <a:t> affect not only performance, interconnects and architectures but also </a:t>
            </a:r>
          </a:p>
          <a:p>
            <a:pPr marL="0" indent="0">
              <a:buNone/>
            </a:pPr>
            <a:r>
              <a:rPr lang="en-GB" dirty="0"/>
              <a:t> </a:t>
            </a:r>
            <a:r>
              <a:rPr lang="en-GB" dirty="0" smtClean="0"/>
              <a:t>         and perhaps more importantly reliability and temperature stability</a:t>
            </a:r>
          </a:p>
          <a:p>
            <a:pPr marL="0" indent="0">
              <a:buNone/>
            </a:pP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a:xfrm>
            <a:off x="261938" y="6548000"/>
            <a:ext cx="1081087" cy="215900"/>
          </a:xfrm>
        </p:spPr>
        <p:txBody>
          <a:bodyPr/>
          <a:lstStyle/>
          <a:p>
            <a:pPr>
              <a:defRPr/>
            </a:pPr>
            <a:r>
              <a:rPr lang="en-GB" noProof="1" smtClean="0"/>
              <a:t>Page </a:t>
            </a:r>
            <a:fld id="{F7CE7AB7-A104-46A5-B6CD-26082A13EDB6}" type="slidenum">
              <a:rPr lang="en-GB" noProof="1" smtClean="0"/>
              <a:pPr>
                <a:defRPr/>
              </a:pPr>
              <a:t>18</a:t>
            </a:fld>
            <a:endParaRPr lang="en-GB" noProof="1"/>
          </a:p>
        </p:txBody>
      </p:sp>
      <p:pic>
        <p:nvPicPr>
          <p:cNvPr id="6" name="Picture 2" descr="ISROS 20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5739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
          <p:cNvSpPr txBox="1">
            <a:spLocks noChangeArrowheads="1"/>
          </p:cNvSpPr>
          <p:nvPr/>
        </p:nvSpPr>
        <p:spPr bwMode="auto">
          <a:xfrm>
            <a:off x="261938" y="320720"/>
            <a:ext cx="8620124" cy="527867"/>
          </a:xfrm>
          <a:prstGeom prst="rect">
            <a:avLst/>
          </a:prstGeom>
          <a:noFill/>
          <a:ln w="9525">
            <a:noFill/>
            <a:miter lim="800000"/>
            <a:headEnd/>
            <a:tailEnd/>
          </a:ln>
        </p:spPr>
        <p:txBody>
          <a:bodyPr lIns="0" rIns="0"/>
          <a:lstStyle/>
          <a:p>
            <a:pPr algn="just">
              <a:spcBef>
                <a:spcPct val="50000"/>
              </a:spcBef>
            </a:pPr>
            <a:r>
              <a:rPr lang="en-GB" sz="600" spc="-10" noProof="1" smtClean="0">
                <a:solidFill>
                  <a:srgbClr val="7F8CA1"/>
                </a:solidFill>
                <a:cs typeface="Times New Roman" pitchFamily="18" charset="0"/>
              </a:rPr>
              <a:t>© AIRBUS Operations LTD. All rights reserved. Confidential and proprietary document. This document and all information contained herein is the sole property of AIRBUS Operations LTD, No intellectual property rights are granted by the delivery of this document or the disclosure of its content. This document shall not be reproduced or disclosed to a third party without the express written consent of AIRBUS Operations LTD.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Operations LTD will be pleased to explain the basis thereof.</a:t>
            </a:r>
            <a:r>
              <a:rPr lang="en-GB" sz="600" noProof="1" smtClean="0">
                <a:solidFill>
                  <a:srgbClr val="7F8CA1"/>
                </a:solidFill>
                <a:cs typeface="Times New Roman" pitchFamily="18" charset="0"/>
              </a:rPr>
              <a:t> AIRBUS, its logo, A300, A310, A318, A319, A320, A321, A330, A340, A350, A380, A400M are registered trademarks.</a:t>
            </a:r>
            <a:endParaRPr lang="en-GB" sz="600" noProof="1">
              <a:solidFill>
                <a:srgbClr val="7F8CA1"/>
              </a:solidFill>
              <a:cs typeface="Times New Roman" pitchFamily="18" charset="0"/>
            </a:endParaRPr>
          </a:p>
        </p:txBody>
      </p:sp>
      <p:sp>
        <p:nvSpPr>
          <p:cNvPr id="6" name="Date Placeholder 3"/>
          <p:cNvSpPr>
            <a:spLocks noGrp="1"/>
          </p:cNvSpPr>
          <p:nvPr>
            <p:ph type="dt" sz="half" idx="10"/>
          </p:nvPr>
        </p:nvSpPr>
        <p:spPr>
          <a:xfrm>
            <a:off x="7656512" y="0"/>
            <a:ext cx="1225550" cy="215900"/>
          </a:xfrm>
          <a:noFill/>
        </p:spPr>
        <p:txBody>
          <a:bodyPr/>
          <a:lstStyle/>
          <a:p>
            <a:r>
              <a:rPr lang="en-US" smtClean="0"/>
              <a:t>June 2016</a:t>
            </a:r>
            <a:endParaRPr lang="en-GB" dirty="0" smtClean="0"/>
          </a:p>
        </p:txBody>
      </p:sp>
      <p:sp>
        <p:nvSpPr>
          <p:cNvPr id="5" name="TextBox 4"/>
          <p:cNvSpPr txBox="1"/>
          <p:nvPr/>
        </p:nvSpPr>
        <p:spPr>
          <a:xfrm>
            <a:off x="329061" y="1553325"/>
            <a:ext cx="8486326" cy="1446550"/>
          </a:xfrm>
          <a:prstGeom prst="rect">
            <a:avLst/>
          </a:prstGeom>
          <a:noFill/>
        </p:spPr>
        <p:txBody>
          <a:bodyPr wrap="square" rtlCol="0">
            <a:spAutoFit/>
          </a:bodyPr>
          <a:lstStyle/>
          <a:p>
            <a:pPr algn="ctr"/>
            <a:r>
              <a:rPr lang="en-US" sz="3600" b="1" spc="-50" dirty="0">
                <a:solidFill>
                  <a:srgbClr val="000000"/>
                </a:solidFill>
                <a:latin typeface="+mj-lt"/>
                <a:ea typeface="+mj-ea"/>
                <a:cs typeface="+mj-cs"/>
              </a:rPr>
              <a:t>THANK YOU </a:t>
            </a:r>
          </a:p>
          <a:p>
            <a:pPr algn="ctr"/>
            <a:endParaRPr lang="en-US" sz="2800" b="1" spc="-50" dirty="0">
              <a:solidFill>
                <a:srgbClr val="000000"/>
              </a:solidFill>
              <a:latin typeface="+mj-lt"/>
              <a:ea typeface="+mj-ea"/>
              <a:cs typeface="+mj-cs"/>
            </a:endParaRPr>
          </a:p>
          <a:p>
            <a:pPr algn="ctr"/>
            <a:endParaRPr lang="en-US" sz="2400" b="1" spc="-50" dirty="0">
              <a:solidFill>
                <a:srgbClr val="000000"/>
              </a:solidFill>
              <a:latin typeface="+mj-lt"/>
              <a:ea typeface="+mj-ea"/>
              <a:cs typeface="+mj-cs"/>
            </a:endParaRPr>
          </a:p>
        </p:txBody>
      </p:sp>
      <p:sp>
        <p:nvSpPr>
          <p:cNvPr id="3" name="Slide Number Placeholder 2"/>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19</a:t>
            </a:fld>
            <a:endParaRPr lang="en-GB" noProof="1"/>
          </a:p>
        </p:txBody>
      </p:sp>
    </p:spTree>
    <p:extLst>
      <p:ext uri="{BB962C8B-B14F-4D97-AF65-F5344CB8AC3E}">
        <p14:creationId xmlns:p14="http://schemas.microsoft.com/office/powerpoint/2010/main" val="42349628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GB" dirty="0" smtClean="0"/>
              <a:t>Contents </a:t>
            </a:r>
          </a:p>
        </p:txBody>
      </p:sp>
      <p:sp>
        <p:nvSpPr>
          <p:cNvPr id="2" name="TextBox 1"/>
          <p:cNvSpPr txBox="1"/>
          <p:nvPr/>
        </p:nvSpPr>
        <p:spPr>
          <a:xfrm>
            <a:off x="713188" y="1491592"/>
            <a:ext cx="5200724" cy="1754326"/>
          </a:xfrm>
          <a:prstGeom prst="rect">
            <a:avLst/>
          </a:prstGeom>
          <a:noFill/>
        </p:spPr>
        <p:txBody>
          <a:bodyPr wrap="square" rtlCol="0">
            <a:spAutoFit/>
          </a:bodyPr>
          <a:lstStyle/>
          <a:p>
            <a:pPr marL="285750" indent="-285750">
              <a:lnSpc>
                <a:spcPct val="150000"/>
              </a:lnSpc>
              <a:buFont typeface="Arial" pitchFamily="34" charset="0"/>
              <a:buChar char="•"/>
            </a:pPr>
            <a:r>
              <a:rPr lang="en-GB" sz="2400" b="1" dirty="0" smtClean="0">
                <a:solidFill>
                  <a:schemeClr val="bg2">
                    <a:lumMod val="10000"/>
                  </a:schemeClr>
                </a:solidFill>
              </a:rPr>
              <a:t>Introduction</a:t>
            </a:r>
          </a:p>
          <a:p>
            <a:pPr marL="285750" indent="-285750">
              <a:lnSpc>
                <a:spcPct val="150000"/>
              </a:lnSpc>
              <a:buFont typeface="Arial" pitchFamily="34" charset="0"/>
              <a:buChar char="•"/>
            </a:pPr>
            <a:r>
              <a:rPr lang="en-GB" sz="2400" b="1" dirty="0" smtClean="0">
                <a:solidFill>
                  <a:schemeClr val="bg2">
                    <a:lumMod val="10000"/>
                  </a:schemeClr>
                </a:solidFill>
              </a:rPr>
              <a:t>Typical photonic applications</a:t>
            </a:r>
          </a:p>
          <a:p>
            <a:pPr marL="285750" indent="-285750">
              <a:lnSpc>
                <a:spcPct val="150000"/>
              </a:lnSpc>
              <a:buFont typeface="Arial" pitchFamily="34" charset="0"/>
              <a:buChar char="•"/>
            </a:pPr>
            <a:r>
              <a:rPr lang="en-GB" sz="2400" b="1" dirty="0" smtClean="0">
                <a:solidFill>
                  <a:schemeClr val="bg2">
                    <a:lumMod val="10000"/>
                  </a:schemeClr>
                </a:solidFill>
              </a:rPr>
              <a:t>Recommendations for future</a:t>
            </a:r>
          </a:p>
        </p:txBody>
      </p:sp>
      <p:pic>
        <p:nvPicPr>
          <p:cNvPr id="6" name="Picture 2" descr="ISROS 2016"/>
          <p:cNvPicPr>
            <a:picLocks noChangeAspect="1" noChangeArrowheads="1"/>
          </p:cNvPicPr>
          <p:nvPr/>
        </p:nvPicPr>
        <p:blipFill rotWithShape="1">
          <a:blip r:embed="rId3">
            <a:extLst>
              <a:ext uri="{28A0092B-C50C-407E-A947-70E740481C1C}">
                <a14:useLocalDpi xmlns:a14="http://schemas.microsoft.com/office/drawing/2010/main" val="0"/>
              </a:ext>
            </a:extLst>
          </a:blip>
          <a:srcRect r="80683"/>
          <a:stretch/>
        </p:blipFill>
        <p:spPr bwMode="auto">
          <a:xfrm>
            <a:off x="7374577" y="4002781"/>
            <a:ext cx="1507485" cy="1486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sros.org/images/cti_0.png"/>
          <p:cNvPicPr>
            <a:picLocks noChangeAspect="1" noChangeArrowheads="1"/>
          </p:cNvPicPr>
          <p:nvPr/>
        </p:nvPicPr>
        <p:blipFill rotWithShape="1">
          <a:blip r:embed="rId4">
            <a:extLst>
              <a:ext uri="{28A0092B-C50C-407E-A947-70E740481C1C}">
                <a14:useLocalDpi xmlns:a14="http://schemas.microsoft.com/office/drawing/2010/main" val="0"/>
              </a:ext>
            </a:extLst>
          </a:blip>
          <a:srcRect l="20924" r="12256" b="50000"/>
          <a:stretch/>
        </p:blipFill>
        <p:spPr bwMode="auto">
          <a:xfrm>
            <a:off x="5548849" y="4683901"/>
            <a:ext cx="2144504" cy="9636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2</a:t>
            </a:fld>
            <a:endParaRPr lang="en-GB" noProof="1"/>
          </a:p>
        </p:txBody>
      </p:sp>
      <p:sp>
        <p:nvSpPr>
          <p:cNvPr id="8" name="Date Placeholder 3"/>
          <p:cNvSpPr>
            <a:spLocks noGrp="1"/>
          </p:cNvSpPr>
          <p:nvPr>
            <p:ph type="dt" sz="half" idx="10"/>
          </p:nvPr>
        </p:nvSpPr>
        <p:spPr>
          <a:xfrm>
            <a:off x="7656512" y="0"/>
            <a:ext cx="1225550" cy="215900"/>
          </a:xfrm>
        </p:spPr>
        <p:txBody>
          <a:bodyPr/>
          <a:lstStyle/>
          <a:p>
            <a:pPr>
              <a:defRPr/>
            </a:pPr>
            <a:r>
              <a:rPr lang="en-GB" dirty="0" smtClean="0"/>
              <a:t>June 2016 </a:t>
            </a:r>
            <a:endParaRPr lang="en-GB" dirty="0"/>
          </a:p>
        </p:txBody>
      </p:sp>
      <p:sp>
        <p:nvSpPr>
          <p:cNvPr id="9" name="Footer Placeholder 4"/>
          <p:cNvSpPr>
            <a:spLocks noGrp="1"/>
          </p:cNvSpPr>
          <p:nvPr>
            <p:ph type="ftr" sz="quarter" idx="11"/>
          </p:nvPr>
        </p:nvSpPr>
        <p:spPr>
          <a:xfrm>
            <a:off x="324000" y="0"/>
            <a:ext cx="7128320" cy="215900"/>
          </a:xfrm>
        </p:spPr>
        <p:txBody>
          <a:bodyPr/>
          <a:lstStyle/>
          <a:p>
            <a:pPr>
              <a:defRPr/>
            </a:pPr>
            <a:r>
              <a:rPr lang="en-GB" dirty="0" smtClean="0"/>
              <a:t>Evaluation tests and Qualification –</a:t>
            </a:r>
            <a:r>
              <a:rPr lang="en-GB" dirty="0"/>
              <a:t>O</a:t>
            </a:r>
            <a:r>
              <a:rPr lang="en-GB" dirty="0" smtClean="0"/>
              <a:t>ptical sensing–ESCRNMD011609</a:t>
            </a:r>
            <a:endParaRPr lang="en-GB"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GB" dirty="0" smtClean="0"/>
              <a:t>Graphene…. </a:t>
            </a:r>
          </a:p>
        </p:txBody>
      </p:sp>
      <p:sp>
        <p:nvSpPr>
          <p:cNvPr id="2" name="TextBox 1"/>
          <p:cNvSpPr txBox="1"/>
          <p:nvPr/>
        </p:nvSpPr>
        <p:spPr>
          <a:xfrm>
            <a:off x="451931" y="1001620"/>
            <a:ext cx="5200724" cy="1131848"/>
          </a:xfrm>
          <a:prstGeom prst="rect">
            <a:avLst/>
          </a:prstGeom>
          <a:noFill/>
        </p:spPr>
        <p:txBody>
          <a:bodyPr wrap="square" rtlCol="0">
            <a:spAutoFit/>
          </a:bodyPr>
          <a:lstStyle/>
          <a:p>
            <a:pPr>
              <a:lnSpc>
                <a:spcPct val="150000"/>
              </a:lnSpc>
            </a:pPr>
            <a:r>
              <a:rPr lang="en-GB" sz="2400" b="1" dirty="0" smtClean="0">
                <a:solidFill>
                  <a:schemeClr val="bg2">
                    <a:lumMod val="10000"/>
                  </a:schemeClr>
                </a:solidFill>
              </a:rPr>
              <a:t>….a dream    </a:t>
            </a:r>
          </a:p>
          <a:p>
            <a:pPr marL="285750" indent="-285750">
              <a:lnSpc>
                <a:spcPct val="150000"/>
              </a:lnSpc>
              <a:buFont typeface="Arial" pitchFamily="34" charset="0"/>
              <a:buChar char="•"/>
            </a:pPr>
            <a:endParaRPr lang="en-GB" sz="2400" b="1" dirty="0">
              <a:solidFill>
                <a:schemeClr val="bg2">
                  <a:lumMod val="10000"/>
                </a:schemeClr>
              </a:solidFill>
            </a:endParaRPr>
          </a:p>
        </p:txBody>
      </p:sp>
      <p:pic>
        <p:nvPicPr>
          <p:cNvPr id="6" name="Picture 2" descr="ISROS 20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3</a:t>
            </a:fld>
            <a:endParaRPr lang="en-GB" noProof="1"/>
          </a:p>
        </p:txBody>
      </p:sp>
      <p:sp>
        <p:nvSpPr>
          <p:cNvPr id="8" name="Date Placeholder 3"/>
          <p:cNvSpPr>
            <a:spLocks noGrp="1"/>
          </p:cNvSpPr>
          <p:nvPr>
            <p:ph type="dt" sz="half" idx="10"/>
          </p:nvPr>
        </p:nvSpPr>
        <p:spPr>
          <a:xfrm>
            <a:off x="7656512" y="0"/>
            <a:ext cx="1225550" cy="215900"/>
          </a:xfrm>
        </p:spPr>
        <p:txBody>
          <a:bodyPr/>
          <a:lstStyle/>
          <a:p>
            <a:pPr>
              <a:defRPr/>
            </a:pPr>
            <a:r>
              <a:rPr lang="en-GB" dirty="0" smtClean="0"/>
              <a:t>June 2016 </a:t>
            </a:r>
            <a:endParaRPr lang="en-GB" dirty="0"/>
          </a:p>
        </p:txBody>
      </p:sp>
      <p:sp>
        <p:nvSpPr>
          <p:cNvPr id="9" name="Footer Placeholder 4"/>
          <p:cNvSpPr>
            <a:spLocks noGrp="1"/>
          </p:cNvSpPr>
          <p:nvPr>
            <p:ph type="ftr" sz="quarter" idx="11"/>
          </p:nvPr>
        </p:nvSpPr>
        <p:spPr>
          <a:xfrm>
            <a:off x="324000" y="0"/>
            <a:ext cx="7128320" cy="215900"/>
          </a:xfrm>
        </p:spPr>
        <p:txBody>
          <a:bodyPr/>
          <a:lstStyle/>
          <a:p>
            <a:pPr>
              <a:defRPr/>
            </a:pPr>
            <a:r>
              <a:rPr lang="en-GB" dirty="0" smtClean="0"/>
              <a:t>Evaluation tests and Qualification –</a:t>
            </a:r>
            <a:r>
              <a:rPr lang="en-GB" dirty="0"/>
              <a:t>O</a:t>
            </a:r>
            <a:r>
              <a:rPr lang="en-GB" dirty="0" smtClean="0"/>
              <a:t>ptical sensing–ESCRNMD011609</a:t>
            </a:r>
            <a:endParaRPr lang="en-GB" dirty="0"/>
          </a:p>
        </p:txBody>
      </p:sp>
      <p:pic>
        <p:nvPicPr>
          <p:cNvPr id="10" name="Picture 2" descr="http://vertassets.blob.core.windows.net/image/0659dfa6/0659dfa6-c366-47c3-a5cc-0ddbbf71b6e4/3_d_stru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823" y="1685823"/>
            <a:ext cx="6377759" cy="425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820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Graphene Super Material ….</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4</a:t>
            </a:fld>
            <a:endParaRPr lang="en-GB" noProof="1"/>
          </a:p>
        </p:txBody>
      </p:sp>
      <p:pic>
        <p:nvPicPr>
          <p:cNvPr id="6" name="Picture 2" descr="http://photontransfer.com/blog/wp-content/uploads/2016/03/2016-03-21-16_43_32-infographic-graphene-photontransfer.pdf-Adobe-Acrobat-Reader-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57" y="1345838"/>
            <a:ext cx="4448175" cy="4638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ROS 20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683"/>
          <a:stretch/>
        </p:blipFill>
        <p:spPr bwMode="auto">
          <a:xfrm>
            <a:off x="7906804" y="415302"/>
            <a:ext cx="943705" cy="93053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bwMode="auto">
          <a:xfrm>
            <a:off x="4555744" y="4714505"/>
            <a:ext cx="2308194" cy="1021278"/>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2119322" y="5128163"/>
            <a:ext cx="2436421" cy="1021278"/>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45489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Graphene Super Material ….</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5</a:t>
            </a:fld>
            <a:endParaRPr lang="en-GB" noProof="1"/>
          </a:p>
        </p:txBody>
      </p:sp>
      <p:pic>
        <p:nvPicPr>
          <p:cNvPr id="6" name="Picture 2" descr="http://photontransfer.com/blog/wp-content/uploads/2016/03/2016-03-21-16_43_32-infographic-graphene-photontransfer.pdf-Adobe-Acrobat-Reader-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57" y="1345838"/>
            <a:ext cx="4448175" cy="4638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ROS 20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683"/>
          <a:stretch/>
        </p:blipFill>
        <p:spPr bwMode="auto">
          <a:xfrm>
            <a:off x="7906804" y="415302"/>
            <a:ext cx="943705" cy="93053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bwMode="auto">
          <a:xfrm>
            <a:off x="4555744" y="4714505"/>
            <a:ext cx="2308194" cy="1021278"/>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8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211769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Graphene Super Material ….</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6</a:t>
            </a:fld>
            <a:endParaRPr lang="en-GB" noProof="1"/>
          </a:p>
        </p:txBody>
      </p:sp>
      <p:pic>
        <p:nvPicPr>
          <p:cNvPr id="6" name="Picture 2" descr="http://photontransfer.com/blog/wp-content/uploads/2016/03/2016-03-21-16_43_32-infographic-graphene-photontransfer.pdf-Adobe-Acrobat-Reader-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57" y="1345838"/>
            <a:ext cx="4448175" cy="4638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ROS 20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683"/>
          <a:stretch/>
        </p:blipFill>
        <p:spPr bwMode="auto">
          <a:xfrm>
            <a:off x="7906804" y="415302"/>
            <a:ext cx="943705" cy="93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9641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 </a:t>
            </a:r>
            <a:r>
              <a:rPr lang="en-GB" dirty="0" err="1"/>
              <a:t>N</a:t>
            </a:r>
            <a:r>
              <a:rPr lang="en-GB" dirty="0" err="1" smtClean="0"/>
              <a:t>ano</a:t>
            </a:r>
            <a:r>
              <a:rPr lang="en-GB" dirty="0" smtClean="0"/>
              <a:t> and Graphene technologies for photonics</a:t>
            </a:r>
            <a:endParaRPr lang="en-GB" dirty="0"/>
          </a:p>
        </p:txBody>
      </p:sp>
      <p:sp>
        <p:nvSpPr>
          <p:cNvPr id="3" name="Content Placeholder 2"/>
          <p:cNvSpPr>
            <a:spLocks noGrp="1"/>
          </p:cNvSpPr>
          <p:nvPr>
            <p:ph idx="1"/>
          </p:nvPr>
        </p:nvSpPr>
        <p:spPr>
          <a:xfrm>
            <a:off x="323337" y="1368411"/>
            <a:ext cx="8640000" cy="3300388"/>
          </a:xfrm>
        </p:spPr>
        <p:txBody>
          <a:bodyPr/>
          <a:lstStyle/>
          <a:p>
            <a:pPr marL="0" indent="0">
              <a:buNone/>
            </a:pPr>
            <a:r>
              <a:rPr lang="en-GB" dirty="0" smtClean="0"/>
              <a:t>Typical photonics cases</a:t>
            </a:r>
            <a:endParaRPr lang="en-GB" dirty="0"/>
          </a:p>
          <a:p>
            <a:r>
              <a:rPr lang="en-GB" dirty="0" smtClean="0"/>
              <a:t>Laser – CMOS</a:t>
            </a:r>
          </a:p>
          <a:p>
            <a:r>
              <a:rPr lang="en-GB" dirty="0" smtClean="0"/>
              <a:t>Plasmon -  Phototransistors - Photodetectors Modulator…..</a:t>
            </a:r>
          </a:p>
          <a:p>
            <a:endParaRPr lang="en-GB" dirty="0" smtClean="0"/>
          </a:p>
          <a:p>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7</a:t>
            </a:fld>
            <a:endParaRPr lang="en-GB" noProof="1"/>
          </a:p>
        </p:txBody>
      </p:sp>
      <p:pic>
        <p:nvPicPr>
          <p:cNvPr id="6" name="Picture 2" descr="ISROS 20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0683"/>
          <a:stretch/>
        </p:blipFill>
        <p:spPr bwMode="auto">
          <a:xfrm>
            <a:off x="7950870" y="879505"/>
            <a:ext cx="941544" cy="9284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nanotechmag.com/wp-content/uploads/2015/09/ultrathin-lens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95" y="3078233"/>
            <a:ext cx="2609693" cy="170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cnmag.com/sites/ecnmag.com/files/styles/content_body_image/public/featured_image/2015/10/graphene.jpg?itok=Whklfj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121" y="3608196"/>
            <a:ext cx="2329427" cy="19974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http://www.laserfocusworld.com/content/lfw/en/articles/2012/07/ultralow-power-telecom-graphene/_jcr_content/leftcolumn/article/footerimage.img.jpg/13430695808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5883" y="4359420"/>
            <a:ext cx="2341258" cy="170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3901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photonic </a:t>
            </a:r>
            <a:r>
              <a:rPr lang="en-GB" dirty="0" smtClean="0"/>
              <a:t>applications - Plasmon</a:t>
            </a:r>
            <a:endParaRPr lang="en-GB" dirty="0"/>
          </a:p>
        </p:txBody>
      </p:sp>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8</a:t>
            </a:fld>
            <a:endParaRPr lang="en-GB" noProof="1"/>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4" y="4801251"/>
            <a:ext cx="3819896" cy="128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787" y="3530763"/>
            <a:ext cx="5321856" cy="255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SROS 20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550" y="3953718"/>
            <a:ext cx="2514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84550" y="1060708"/>
            <a:ext cx="5200613" cy="262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5386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noProof="1" smtClean="0"/>
              <a:t>June 2016</a:t>
            </a:r>
            <a:endParaRPr lang="en-GB" noProof="1"/>
          </a:p>
        </p:txBody>
      </p:sp>
      <p:sp>
        <p:nvSpPr>
          <p:cNvPr id="5" name="Slide Number Placeholder 4"/>
          <p:cNvSpPr>
            <a:spLocks noGrp="1"/>
          </p:cNvSpPr>
          <p:nvPr>
            <p:ph type="sldNum" sz="quarter" idx="12"/>
          </p:nvPr>
        </p:nvSpPr>
        <p:spPr/>
        <p:txBody>
          <a:bodyPr/>
          <a:lstStyle/>
          <a:p>
            <a:pPr>
              <a:defRPr/>
            </a:pPr>
            <a:r>
              <a:rPr lang="en-GB" noProof="1" smtClean="0"/>
              <a:t>Page </a:t>
            </a:r>
            <a:fld id="{F7CE7AB7-A104-46A5-B6CD-26082A13EDB6}" type="slidenum">
              <a:rPr lang="en-GB" noProof="1" smtClean="0"/>
              <a:pPr>
                <a:defRPr/>
              </a:pPr>
              <a:t>9</a:t>
            </a:fld>
            <a:endParaRPr lang="en-GB" noProof="1"/>
          </a:p>
        </p:txBody>
      </p:sp>
      <p:pic>
        <p:nvPicPr>
          <p:cNvPr id="6" name="Picture 2" descr="http://hexus.net/media/uploaded/2015/6/a4748188-acef-4b15-bd13-966a5f5b6c5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3731988"/>
            <a:ext cx="2168566" cy="1084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hotonics.com/images/Web/Articles/2015/7/15/thumbnail_57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263" y="4732365"/>
            <a:ext cx="1997293" cy="13214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4027" y="5393101"/>
            <a:ext cx="2592288" cy="369332"/>
          </a:xfrm>
          <a:prstGeom prst="rect">
            <a:avLst/>
          </a:prstGeom>
          <a:noFill/>
        </p:spPr>
        <p:txBody>
          <a:bodyPr wrap="square" rtlCol="0">
            <a:spAutoFit/>
          </a:bodyPr>
          <a:lstStyle/>
          <a:p>
            <a:r>
              <a:rPr lang="en-GB" dirty="0" smtClean="0"/>
              <a:t>Hexus.net</a:t>
            </a:r>
            <a:endParaRPr lang="en-GB" dirty="0"/>
          </a:p>
        </p:txBody>
      </p:sp>
      <p:pic>
        <p:nvPicPr>
          <p:cNvPr id="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0533" y="1255772"/>
            <a:ext cx="2705050" cy="214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448" y="1359292"/>
            <a:ext cx="35814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624447" y="2149867"/>
            <a:ext cx="3108861" cy="215444"/>
          </a:xfrm>
          <a:prstGeom prst="rect">
            <a:avLst/>
          </a:prstGeom>
          <a:noFill/>
        </p:spPr>
        <p:txBody>
          <a:bodyPr wrap="square" rtlCol="0">
            <a:spAutoFit/>
          </a:bodyPr>
          <a:lstStyle/>
          <a:p>
            <a:r>
              <a:rPr lang="en-GB" sz="800" dirty="0" smtClean="0"/>
              <a:t>IOP Graphene Light </a:t>
            </a:r>
            <a:r>
              <a:rPr lang="en-GB" sz="800" dirty="0" err="1" smtClean="0"/>
              <a:t>bulbe</a:t>
            </a:r>
            <a:r>
              <a:rPr lang="en-GB" sz="800" dirty="0" smtClean="0"/>
              <a:t> shine</a:t>
            </a:r>
            <a:endParaRPr lang="en-GB" sz="8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131" y="3397579"/>
            <a:ext cx="11811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2850" y="2365311"/>
            <a:ext cx="819150"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ISROS 201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0683"/>
          <a:stretch/>
        </p:blipFill>
        <p:spPr bwMode="auto">
          <a:xfrm>
            <a:off x="7908966" y="415302"/>
            <a:ext cx="941544" cy="92840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p:txBody>
          <a:bodyPr/>
          <a:lstStyle/>
          <a:p>
            <a:r>
              <a:rPr lang="en-GB" dirty="0"/>
              <a:t>Typical photonic </a:t>
            </a:r>
            <a:r>
              <a:rPr lang="en-GB" dirty="0" smtClean="0"/>
              <a:t>applications –Graphene to Light</a:t>
            </a:r>
            <a:endParaRPr lang="en-GB" dirty="0"/>
          </a:p>
        </p:txBody>
      </p:sp>
    </p:spTree>
    <p:extLst>
      <p:ext uri="{BB962C8B-B14F-4D97-AF65-F5344CB8AC3E}">
        <p14:creationId xmlns:p14="http://schemas.microsoft.com/office/powerpoint/2010/main" val="3651526146"/>
      </p:ext>
    </p:extLst>
  </p:cSld>
  <p:clrMapOvr>
    <a:masterClrMapping/>
  </p:clrMapOvr>
  <p:transition spd="slow">
    <p:wipe/>
  </p:transition>
</p:sld>
</file>

<file path=ppt/theme/theme1.xml><?xml version="1.0" encoding="utf-8"?>
<a:theme xmlns:a="http://schemas.openxmlformats.org/drawingml/2006/main" name="UK_landscape_4-3_EN">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Airbus Fon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C8DEEE"/>
        </a:dk2>
        <a:lt2>
          <a:srgbClr val="5D5D5D"/>
        </a:lt2>
        <a:accent1>
          <a:srgbClr val="FFCC00"/>
        </a:accent1>
        <a:accent2>
          <a:srgbClr val="5D5D5D"/>
        </a:accent2>
        <a:accent3>
          <a:srgbClr val="FFFFFF"/>
        </a:accent3>
        <a:accent4>
          <a:srgbClr val="000000"/>
        </a:accent4>
        <a:accent5>
          <a:srgbClr val="FFE2AA"/>
        </a:accent5>
        <a:accent6>
          <a:srgbClr val="535353"/>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Office Theme 2">
        <a:dk1>
          <a:srgbClr val="B2B2B2"/>
        </a:dk1>
        <a:lt1>
          <a:srgbClr val="FFFFFF"/>
        </a:lt1>
        <a:dk2>
          <a:srgbClr val="3F569D"/>
        </a:dk2>
        <a:lt2>
          <a:srgbClr val="C8DEEE"/>
        </a:lt2>
        <a:accent1>
          <a:srgbClr val="FFCC00"/>
        </a:accent1>
        <a:accent2>
          <a:srgbClr val="5D5D5D"/>
        </a:accent2>
        <a:accent3>
          <a:srgbClr val="AFB4CC"/>
        </a:accent3>
        <a:accent4>
          <a:srgbClr val="DADADA"/>
        </a:accent4>
        <a:accent5>
          <a:srgbClr val="FFE2AA"/>
        </a:accent5>
        <a:accent6>
          <a:srgbClr val="535353"/>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irbus">
      <a:dk1>
        <a:srgbClr val="71798C"/>
      </a:dk1>
      <a:lt1>
        <a:srgbClr val="FFFFFF"/>
      </a:lt1>
      <a:dk2>
        <a:srgbClr val="9BA3B5"/>
      </a:dk2>
      <a:lt2>
        <a:srgbClr val="E2E6EE"/>
      </a:lt2>
      <a:accent1>
        <a:srgbClr val="005EAB"/>
      </a:accent1>
      <a:accent2>
        <a:srgbClr val="629BD3"/>
      </a:accent2>
      <a:accent3>
        <a:srgbClr val="BECE2D"/>
      </a:accent3>
      <a:accent4>
        <a:srgbClr val="FFCB05"/>
      </a:accent4>
      <a:accent5>
        <a:srgbClr val="F7941E"/>
      </a:accent5>
      <a:accent6>
        <a:srgbClr val="E23F2E"/>
      </a:accent6>
      <a:hlink>
        <a:srgbClr val="00BBBE"/>
      </a:hlink>
      <a:folHlink>
        <a:srgbClr val="A423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UK_landscape_4-3_EN</Template>
  <TotalTime>0</TotalTime>
  <Words>496</Words>
  <Application>Microsoft Office PowerPoint</Application>
  <PresentationFormat>On-screen Show (4:3)</PresentationFormat>
  <Paragraphs>84</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UK_landscape_4-3_EN</vt:lpstr>
      <vt:lpstr>Nano and Graphene technologies for photonics</vt:lpstr>
      <vt:lpstr>Contents </vt:lpstr>
      <vt:lpstr>Graphene…. </vt:lpstr>
      <vt:lpstr>Introduction – Graphene Super Material ….</vt:lpstr>
      <vt:lpstr>Introduction – Graphene Super Material ….</vt:lpstr>
      <vt:lpstr>Introduction – Graphene Super Material ….</vt:lpstr>
      <vt:lpstr>Introduction – Nano and Graphene technologies for photonics</vt:lpstr>
      <vt:lpstr>Typical photonic applications - Plasmon</vt:lpstr>
      <vt:lpstr>Typical photonic applications –Graphene to Light</vt:lpstr>
      <vt:lpstr>Typical photonic applications - Plasmon</vt:lpstr>
      <vt:lpstr>Typical photonic applications - Graphene Lighting</vt:lpstr>
      <vt:lpstr>Typical photonic applications - Graphene Lighting</vt:lpstr>
      <vt:lpstr>Typical photonic applications - Phototransistors</vt:lpstr>
      <vt:lpstr>PowerPoint Presentation</vt:lpstr>
      <vt:lpstr>PowerPoint Presentation</vt:lpstr>
      <vt:lpstr>PowerPoint Presentation</vt:lpstr>
      <vt:lpstr>Other typical realizations</vt:lpstr>
      <vt:lpstr>Recommendations</vt:lpstr>
      <vt:lpstr>PowerPoint Presentation</vt:lpstr>
    </vt:vector>
  </TitlesOfParts>
  <Company>Airbus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Cipullo, Alessio</dc:creator>
  <cp:lastModifiedBy>DE-SMET, Marie-Anne</cp:lastModifiedBy>
  <cp:revision>435</cp:revision>
  <cp:lastPrinted>2002-07-31T12:44:26Z</cp:lastPrinted>
  <dcterms:created xsi:type="dcterms:W3CDTF">2014-07-29T15:38:31Z</dcterms:created>
  <dcterms:modified xsi:type="dcterms:W3CDTF">2016-06-08T06:15:22Z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_Doc_Type">
    <vt:lpwstr>PR</vt:lpwstr>
  </property>
  <property fmtid="{D5CDD505-2E9C-101B-9397-08002B2CF9AE}" pid="3" name="_AdHocReviewCycleID">
    <vt:i4>793396791</vt:i4>
  </property>
  <property fmtid="{D5CDD505-2E9C-101B-9397-08002B2CF9AE}" pid="4" name="_NewReviewCycle">
    <vt:lpwstr/>
  </property>
  <property fmtid="{D5CDD505-2E9C-101B-9397-08002B2CF9AE}" pid="5" name="_EmailSubject">
    <vt:lpwstr>Draft FSI IRB Presentation </vt:lpwstr>
  </property>
  <property fmtid="{D5CDD505-2E9C-101B-9397-08002B2CF9AE}" pid="6" name="_AuthorEmail">
    <vt:lpwstr>peter.bruce@airbus.com</vt:lpwstr>
  </property>
  <property fmtid="{D5CDD505-2E9C-101B-9397-08002B2CF9AE}" pid="7" name="_AuthorEmailDisplayName">
    <vt:lpwstr>BRUCE, Peter</vt:lpwstr>
  </property>
  <property fmtid="{D5CDD505-2E9C-101B-9397-08002B2CF9AE}" pid="8" name="_PreviousAdHocReviewCycleID">
    <vt:i4>1343385972</vt:i4>
  </property>
</Properties>
</file>